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61"/>
  </p:notesMasterIdLst>
  <p:sldIdLst>
    <p:sldId id="256" r:id="rId3"/>
    <p:sldId id="272" r:id="rId4"/>
    <p:sldId id="258" r:id="rId5"/>
    <p:sldId id="317" r:id="rId6"/>
    <p:sldId id="259" r:id="rId7"/>
    <p:sldId id="306" r:id="rId8"/>
    <p:sldId id="305" r:id="rId9"/>
    <p:sldId id="303" r:id="rId10"/>
    <p:sldId id="307" r:id="rId11"/>
    <p:sldId id="330" r:id="rId12"/>
    <p:sldId id="362" r:id="rId13"/>
    <p:sldId id="260" r:id="rId14"/>
    <p:sldId id="359" r:id="rId15"/>
    <p:sldId id="309" r:id="rId16"/>
    <p:sldId id="261" r:id="rId17"/>
    <p:sldId id="262" r:id="rId18"/>
    <p:sldId id="318" r:id="rId19"/>
    <p:sldId id="365" r:id="rId20"/>
    <p:sldId id="263" r:id="rId21"/>
    <p:sldId id="356" r:id="rId22"/>
    <p:sldId id="264" r:id="rId23"/>
    <p:sldId id="363" r:id="rId24"/>
    <p:sldId id="319" r:id="rId25"/>
    <p:sldId id="294" r:id="rId26"/>
    <p:sldId id="355" r:id="rId27"/>
    <p:sldId id="366" r:id="rId28"/>
    <p:sldId id="320" r:id="rId29"/>
    <p:sldId id="357" r:id="rId30"/>
    <p:sldId id="332" r:id="rId31"/>
    <p:sldId id="334" r:id="rId32"/>
    <p:sldId id="367" r:id="rId33"/>
    <p:sldId id="321" r:id="rId34"/>
    <p:sldId id="326" r:id="rId35"/>
    <p:sldId id="370" r:id="rId36"/>
    <p:sldId id="335" r:id="rId37"/>
    <p:sldId id="336" r:id="rId38"/>
    <p:sldId id="337" r:id="rId39"/>
    <p:sldId id="338" r:id="rId40"/>
    <p:sldId id="369" r:id="rId41"/>
    <p:sldId id="339" r:id="rId42"/>
    <p:sldId id="311" r:id="rId43"/>
    <p:sldId id="340" r:id="rId44"/>
    <p:sldId id="341" r:id="rId45"/>
    <p:sldId id="342" r:id="rId46"/>
    <p:sldId id="343" r:id="rId47"/>
    <p:sldId id="371" r:id="rId48"/>
    <p:sldId id="344" r:id="rId49"/>
    <p:sldId id="345" r:id="rId50"/>
    <p:sldId id="346" r:id="rId51"/>
    <p:sldId id="347" r:id="rId52"/>
    <p:sldId id="348" r:id="rId53"/>
    <p:sldId id="349" r:id="rId54"/>
    <p:sldId id="368" r:id="rId55"/>
    <p:sldId id="267" r:id="rId56"/>
    <p:sldId id="270" r:id="rId57"/>
    <p:sldId id="312" r:id="rId58"/>
    <p:sldId id="329" r:id="rId59"/>
    <p:sldId id="372"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0199" autoAdjust="0"/>
  </p:normalViewPr>
  <p:slideViewPr>
    <p:cSldViewPr snapToGrid="0">
      <p:cViewPr varScale="1">
        <p:scale>
          <a:sx n="54" d="100"/>
          <a:sy n="54" d="100"/>
        </p:scale>
        <p:origin x="15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0D2FDD-9DD7-4999-85A1-F4C55807172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AA0911F-1121-4A73-A1B8-426283F87458}">
      <dgm:prSet/>
      <dgm:spPr/>
      <dgm:t>
        <a:bodyPr/>
        <a:lstStyle/>
        <a:p>
          <a:r>
            <a:rPr lang="en-GB" dirty="0"/>
            <a:t>Harmful behaviour can be physical, psychological or sexual in nature.  Behaviour is harmful when it results in or is likely to result in unnecessary suffering and/or physical or psychological damage and/or impairment to health and development.</a:t>
          </a:r>
          <a:endParaRPr lang="en-US" dirty="0"/>
        </a:p>
      </dgm:t>
    </dgm:pt>
    <dgm:pt modelId="{78EC6376-1279-4B62-9642-51B5636B607F}" type="parTrans" cxnId="{916354D1-0B6B-453F-B802-69077E42C2C3}">
      <dgm:prSet/>
      <dgm:spPr/>
      <dgm:t>
        <a:bodyPr/>
        <a:lstStyle/>
        <a:p>
          <a:endParaRPr lang="en-US"/>
        </a:p>
      </dgm:t>
    </dgm:pt>
    <dgm:pt modelId="{DF7583B4-1C65-4066-8719-34B8488B767D}" type="sibTrans" cxnId="{916354D1-0B6B-453F-B802-69077E42C2C3}">
      <dgm:prSet/>
      <dgm:spPr/>
      <dgm:t>
        <a:bodyPr/>
        <a:lstStyle/>
        <a:p>
          <a:endParaRPr lang="en-US"/>
        </a:p>
      </dgm:t>
    </dgm:pt>
    <dgm:pt modelId="{441C7774-A251-4E94-8A6C-64A052665E94}">
      <dgm:prSet/>
      <dgm:spPr/>
      <dgm:t>
        <a:bodyPr/>
        <a:lstStyle/>
        <a:p>
          <a:r>
            <a:rPr lang="en-GB" b="1" dirty="0"/>
            <a:t>The extent to which harm might be considered serious has been defined as harmful behaviour of a violent or sexual nature which is life threatening and/or traumatic, and from which recovery, whether physical or psychological, may reasonably be expected to be difficult or impossible.</a:t>
          </a:r>
          <a:endParaRPr lang="en-US" dirty="0"/>
        </a:p>
      </dgm:t>
    </dgm:pt>
    <dgm:pt modelId="{1846AC27-0ECF-4AEC-8371-22337E3BD784}" type="parTrans" cxnId="{2BAB78B3-DE71-43A1-85AA-AF25756F919E}">
      <dgm:prSet/>
      <dgm:spPr/>
      <dgm:t>
        <a:bodyPr/>
        <a:lstStyle/>
        <a:p>
          <a:endParaRPr lang="en-US"/>
        </a:p>
      </dgm:t>
    </dgm:pt>
    <dgm:pt modelId="{829EAB2D-57F1-4929-8316-6C142C1ADE33}" type="sibTrans" cxnId="{2BAB78B3-DE71-43A1-85AA-AF25756F919E}">
      <dgm:prSet/>
      <dgm:spPr/>
      <dgm:t>
        <a:bodyPr/>
        <a:lstStyle/>
        <a:p>
          <a:endParaRPr lang="en-US"/>
        </a:p>
      </dgm:t>
    </dgm:pt>
    <dgm:pt modelId="{10E62E8F-BD47-4F8C-BC1C-387DA910DC9A}">
      <dgm:prSet/>
      <dgm:spPr/>
      <dgm:t>
        <a:bodyPr/>
        <a:lstStyle/>
        <a:p>
          <a:r>
            <a:rPr lang="en-GB" b="1"/>
            <a:t>It is a matter of professional judgement, based on the gathered evidence and context, as to whether the degree of harm to which the victim is suspected of having been subjected, or is likely to be subjected, is 'serious'.</a:t>
          </a:r>
          <a:endParaRPr lang="en-US"/>
        </a:p>
      </dgm:t>
    </dgm:pt>
    <dgm:pt modelId="{D80E267D-D202-498C-9B0D-BB229264EBD1}" type="parTrans" cxnId="{2FFC4DFC-4A4C-4BBA-9DB8-240BB4650D76}">
      <dgm:prSet/>
      <dgm:spPr/>
      <dgm:t>
        <a:bodyPr/>
        <a:lstStyle/>
        <a:p>
          <a:endParaRPr lang="en-US"/>
        </a:p>
      </dgm:t>
    </dgm:pt>
    <dgm:pt modelId="{34A4D98C-897A-4785-AC5A-A6198879238A}" type="sibTrans" cxnId="{2FFC4DFC-4A4C-4BBA-9DB8-240BB4650D76}">
      <dgm:prSet/>
      <dgm:spPr/>
      <dgm:t>
        <a:bodyPr/>
        <a:lstStyle/>
        <a:p>
          <a:endParaRPr lang="en-US"/>
        </a:p>
      </dgm:t>
    </dgm:pt>
    <dgm:pt modelId="{D189756C-1E88-46EF-B43E-A53DA280AE07}" type="pres">
      <dgm:prSet presAssocID="{FB0D2FDD-9DD7-4999-85A1-F4C558071724}" presName="linear" presStyleCnt="0">
        <dgm:presLayoutVars>
          <dgm:animLvl val="lvl"/>
          <dgm:resizeHandles val="exact"/>
        </dgm:presLayoutVars>
      </dgm:prSet>
      <dgm:spPr/>
    </dgm:pt>
    <dgm:pt modelId="{F300EA76-D6AC-4AB8-B624-BD1F7C797717}" type="pres">
      <dgm:prSet presAssocID="{4AA0911F-1121-4A73-A1B8-426283F87458}" presName="parentText" presStyleLbl="node1" presStyleIdx="0" presStyleCnt="3">
        <dgm:presLayoutVars>
          <dgm:chMax val="0"/>
          <dgm:bulletEnabled val="1"/>
        </dgm:presLayoutVars>
      </dgm:prSet>
      <dgm:spPr/>
    </dgm:pt>
    <dgm:pt modelId="{8DB12350-02D9-4F78-BE65-166926D181AC}" type="pres">
      <dgm:prSet presAssocID="{DF7583B4-1C65-4066-8719-34B8488B767D}" presName="spacer" presStyleCnt="0"/>
      <dgm:spPr/>
    </dgm:pt>
    <dgm:pt modelId="{F35B07D1-DDDD-46B5-8B65-63BEC205FE46}" type="pres">
      <dgm:prSet presAssocID="{441C7774-A251-4E94-8A6C-64A052665E94}" presName="parentText" presStyleLbl="node1" presStyleIdx="1" presStyleCnt="3">
        <dgm:presLayoutVars>
          <dgm:chMax val="0"/>
          <dgm:bulletEnabled val="1"/>
        </dgm:presLayoutVars>
      </dgm:prSet>
      <dgm:spPr/>
    </dgm:pt>
    <dgm:pt modelId="{15938925-2046-458F-A8BC-D8F7C918BD08}" type="pres">
      <dgm:prSet presAssocID="{829EAB2D-57F1-4929-8316-6C142C1ADE33}" presName="spacer" presStyleCnt="0"/>
      <dgm:spPr/>
    </dgm:pt>
    <dgm:pt modelId="{CA30BA52-232C-4D0B-9BC0-32EBA0BB78C3}" type="pres">
      <dgm:prSet presAssocID="{10E62E8F-BD47-4F8C-BC1C-387DA910DC9A}" presName="parentText" presStyleLbl="node1" presStyleIdx="2" presStyleCnt="3">
        <dgm:presLayoutVars>
          <dgm:chMax val="0"/>
          <dgm:bulletEnabled val="1"/>
        </dgm:presLayoutVars>
      </dgm:prSet>
      <dgm:spPr/>
    </dgm:pt>
  </dgm:ptLst>
  <dgm:cxnLst>
    <dgm:cxn modelId="{83BAEB36-1EF9-42F6-8D9D-C59EE7990CD4}" type="presOf" srcId="{4AA0911F-1121-4A73-A1B8-426283F87458}" destId="{F300EA76-D6AC-4AB8-B624-BD1F7C797717}" srcOrd="0" destOrd="0" presId="urn:microsoft.com/office/officeart/2005/8/layout/vList2"/>
    <dgm:cxn modelId="{C7AAA43F-8978-490C-B9BC-6354626262F1}" type="presOf" srcId="{FB0D2FDD-9DD7-4999-85A1-F4C558071724}" destId="{D189756C-1E88-46EF-B43E-A53DA280AE07}" srcOrd="0" destOrd="0" presId="urn:microsoft.com/office/officeart/2005/8/layout/vList2"/>
    <dgm:cxn modelId="{E9F2A641-A81E-4E51-BD7A-770673B6017B}" type="presOf" srcId="{441C7774-A251-4E94-8A6C-64A052665E94}" destId="{F35B07D1-DDDD-46B5-8B65-63BEC205FE46}" srcOrd="0" destOrd="0" presId="urn:microsoft.com/office/officeart/2005/8/layout/vList2"/>
    <dgm:cxn modelId="{2BAB78B3-DE71-43A1-85AA-AF25756F919E}" srcId="{FB0D2FDD-9DD7-4999-85A1-F4C558071724}" destId="{441C7774-A251-4E94-8A6C-64A052665E94}" srcOrd="1" destOrd="0" parTransId="{1846AC27-0ECF-4AEC-8371-22337E3BD784}" sibTransId="{829EAB2D-57F1-4929-8316-6C142C1ADE33}"/>
    <dgm:cxn modelId="{1D5415CB-A539-437F-AE28-B36B02D18579}" type="presOf" srcId="{10E62E8F-BD47-4F8C-BC1C-387DA910DC9A}" destId="{CA30BA52-232C-4D0B-9BC0-32EBA0BB78C3}" srcOrd="0" destOrd="0" presId="urn:microsoft.com/office/officeart/2005/8/layout/vList2"/>
    <dgm:cxn modelId="{916354D1-0B6B-453F-B802-69077E42C2C3}" srcId="{FB0D2FDD-9DD7-4999-85A1-F4C558071724}" destId="{4AA0911F-1121-4A73-A1B8-426283F87458}" srcOrd="0" destOrd="0" parTransId="{78EC6376-1279-4B62-9642-51B5636B607F}" sibTransId="{DF7583B4-1C65-4066-8719-34B8488B767D}"/>
    <dgm:cxn modelId="{2FFC4DFC-4A4C-4BBA-9DB8-240BB4650D76}" srcId="{FB0D2FDD-9DD7-4999-85A1-F4C558071724}" destId="{10E62E8F-BD47-4F8C-BC1C-387DA910DC9A}" srcOrd="2" destOrd="0" parTransId="{D80E267D-D202-498C-9B0D-BB229264EBD1}" sibTransId="{34A4D98C-897A-4785-AC5A-A6198879238A}"/>
    <dgm:cxn modelId="{F49C74E6-F2C2-42C6-B5B3-A474196829AA}" type="presParOf" srcId="{D189756C-1E88-46EF-B43E-A53DA280AE07}" destId="{F300EA76-D6AC-4AB8-B624-BD1F7C797717}" srcOrd="0" destOrd="0" presId="urn:microsoft.com/office/officeart/2005/8/layout/vList2"/>
    <dgm:cxn modelId="{3D6CBA94-F518-4F29-9FD7-52C05D196857}" type="presParOf" srcId="{D189756C-1E88-46EF-B43E-A53DA280AE07}" destId="{8DB12350-02D9-4F78-BE65-166926D181AC}" srcOrd="1" destOrd="0" presId="urn:microsoft.com/office/officeart/2005/8/layout/vList2"/>
    <dgm:cxn modelId="{B96C71FA-9FD0-4471-9EC4-7B8A1C358AC3}" type="presParOf" srcId="{D189756C-1E88-46EF-B43E-A53DA280AE07}" destId="{F35B07D1-DDDD-46B5-8B65-63BEC205FE46}" srcOrd="2" destOrd="0" presId="urn:microsoft.com/office/officeart/2005/8/layout/vList2"/>
    <dgm:cxn modelId="{9CD84C06-212F-4408-822A-A90475F179B4}" type="presParOf" srcId="{D189756C-1E88-46EF-B43E-A53DA280AE07}" destId="{15938925-2046-458F-A8BC-D8F7C918BD08}" srcOrd="3" destOrd="0" presId="urn:microsoft.com/office/officeart/2005/8/layout/vList2"/>
    <dgm:cxn modelId="{41067FE0-EBC3-4915-9DE2-6D12FC8F29C2}" type="presParOf" srcId="{D189756C-1E88-46EF-B43E-A53DA280AE07}" destId="{CA30BA52-232C-4D0B-9BC0-32EBA0BB78C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0EA76-D6AC-4AB8-B624-BD1F7C797717}">
      <dsp:nvSpPr>
        <dsp:cNvPr id="0" name=""/>
        <dsp:cNvSpPr/>
      </dsp:nvSpPr>
      <dsp:spPr>
        <a:xfrm>
          <a:off x="0" y="458569"/>
          <a:ext cx="11265864" cy="115478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Harmful behaviour can be physical, psychological or sexual in nature.  Behaviour is harmful when it results in or is likely to result in unnecessary suffering and/or physical or psychological damage and/or impairment to health and development.</a:t>
          </a:r>
          <a:endParaRPr lang="en-US" sz="2100" kern="1200" dirty="0"/>
        </a:p>
      </dsp:txBody>
      <dsp:txXfrm>
        <a:off x="56372" y="514941"/>
        <a:ext cx="11153120" cy="1042045"/>
      </dsp:txXfrm>
    </dsp:sp>
    <dsp:sp modelId="{F35B07D1-DDDD-46B5-8B65-63BEC205FE46}">
      <dsp:nvSpPr>
        <dsp:cNvPr id="0" name=""/>
        <dsp:cNvSpPr/>
      </dsp:nvSpPr>
      <dsp:spPr>
        <a:xfrm>
          <a:off x="0" y="1673839"/>
          <a:ext cx="11265864" cy="1154789"/>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The extent to which harm might be considered serious has been defined as harmful behaviour of a violent or sexual nature which is life threatening and/or traumatic, and from which recovery, whether physical or psychological, may reasonably be expected to be difficult or impossible.</a:t>
          </a:r>
          <a:endParaRPr lang="en-US" sz="2100" kern="1200" dirty="0"/>
        </a:p>
      </dsp:txBody>
      <dsp:txXfrm>
        <a:off x="56372" y="1730211"/>
        <a:ext cx="11153120" cy="1042045"/>
      </dsp:txXfrm>
    </dsp:sp>
    <dsp:sp modelId="{CA30BA52-232C-4D0B-9BC0-32EBA0BB78C3}">
      <dsp:nvSpPr>
        <dsp:cNvPr id="0" name=""/>
        <dsp:cNvSpPr/>
      </dsp:nvSpPr>
      <dsp:spPr>
        <a:xfrm>
          <a:off x="0" y="2889109"/>
          <a:ext cx="11265864" cy="1154789"/>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It is a matter of professional judgement, based on the gathered evidence and context, as to whether the degree of harm to which the victim is suspected of having been subjected, or is likely to be subjected, is 'serious'.</a:t>
          </a:r>
          <a:endParaRPr lang="en-US" sz="2100" kern="1200"/>
        </a:p>
      </dsp:txBody>
      <dsp:txXfrm>
        <a:off x="56372" y="2945481"/>
        <a:ext cx="11153120" cy="104204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7E6BBF-3756-4089-80D7-FAB06D5C4D29}" type="datetimeFigureOut">
              <a:rPr lang="en-GB" smtClean="0"/>
              <a:t>08/02/2022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9CAC1B-209E-41F5-AE99-98EFAB4AC386}" type="slidenum">
              <a:rPr lang="en-GB" smtClean="0"/>
              <a:t>‹#›</a:t>
            </a:fld>
            <a:endParaRPr lang="en-GB"/>
          </a:p>
        </p:txBody>
      </p:sp>
    </p:spTree>
    <p:extLst>
      <p:ext uri="{BB962C8B-B14F-4D97-AF65-F5344CB8AC3E}">
        <p14:creationId xmlns:p14="http://schemas.microsoft.com/office/powerpoint/2010/main" val="1411618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legislation.gov.uk/primary+secondary?title=age%20of%20criminal%20responsibility"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gov.scot/policies/youth-justice/raising-age-criminal-responsibility/"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legislation.gov.uk/asp/2019/7/notes/contents"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legislation.gov.uk/asp/2019/7/contents/enacted"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gov.scot/binaries/content/documents/govscot/publications/advice-and-guidance/2021/09/age-criminal-responsibility-scotland-act-2019-part-4-police-investigatory-powers-statutory-guidance-use-place-safety/documents/age-criminal-responsibility-scotland-act-2019-part-4-police-investigatory-powers-statutory-guidance-use-place-safety/age-criminal-responsibility-scotland-act-2019-part-4-police-investigatory-powers-statutory-guidance-use-place-safety/govscot%3Adocument/age-criminal-responsibility-scotland-act-2019-part-4-police-investigatory-powers-statutory-guidance-use-place-safety.pdf"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s://www.legislation.gov.uk/asp/2019/7/part/4/chapter/1" TargetMode="External"/><Relationship Id="rId4" Type="http://schemas.openxmlformats.org/officeDocument/2006/relationships/hyperlink" Target="https://www.nes.scot.nhs.uk/our-work/trauma-national-trauma-training-programme/"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gov.scot/publications/age-criminal-responsibility-scotland-act-2019-child-interview-rights-practitioners-code-practice/" TargetMode="External"/><Relationship Id="rId3" Type="http://schemas.openxmlformats.org/officeDocument/2006/relationships/hyperlink" Target="https://www.legislation.gov.uk/asp/2019/7/contents/enacted" TargetMode="External"/><Relationship Id="rId7" Type="http://schemas.openxmlformats.org/officeDocument/2006/relationships/hyperlink" Target="https://www.gov.scot/binaries/content/documents/govscot/publications/advice-and-guidance/2021/09/age-criminal-responsibility-scotland-act-2019-part-4-police-investigatory-powers-statutory-guidance-use-place-safety/documents/age-criminal-responsibility-scotland-act-2019-part-4-police-investigatory-powers-statutory-guidance-use-place-safety/age-criminal-responsibility-scotland-act-2019-part-4-police-investigatory-powers-statutory-guidance-use-place-safety/govscot%3Adocument/age-criminal-responsibility-scotland-act-2019-part-4-police-investigatory-powers-statutory-guidance-use-place-safety.pdf"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www.gov.scot/publications/age-criminal-responsibility-scotland-act-2019-part-4-police-investigatory-powers-statutory-guidance-investigative-interviews/pages/2/" TargetMode="External"/><Relationship Id="rId5" Type="http://schemas.openxmlformats.org/officeDocument/2006/relationships/hyperlink" Target="https://www.gov.scot/policies/youth-justice/raising-age-criminal-responsibility/" TargetMode="External"/><Relationship Id="rId4" Type="http://schemas.openxmlformats.org/officeDocument/2006/relationships/hyperlink" Target="https://www.legislation.gov.uk/asp/2019/7/notes/contents" TargetMode="External"/><Relationship Id="rId9" Type="http://schemas.openxmlformats.org/officeDocument/2006/relationships/hyperlink" Target="https://www.gov.scot/policies/human-rights/childrens-rights/"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gov.scot/policies/human-rights/childrens-rights/"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tbinternet.ohchr.org/_layouts/15/treatybodyexternal/Download.aspx?symbolno=CRC%2fC%2fGC%2f24&amp;Lang=en" TargetMode="External"/><Relationship Id="rId4" Type="http://schemas.openxmlformats.org/officeDocument/2006/relationships/hyperlink" Target="https://search.coe.int/cm/Pages/result_details.aspx?ObjectID=09000016804b2cf3"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slab.org.uk/solicitors/solicitor-registration-with-slab/register-for-childrens-legal-assistance/" TargetMode="External"/><Relationship Id="rId2" Type="http://schemas.openxmlformats.org/officeDocument/2006/relationships/slide" Target="../slides/slide41.xml"/><Relationship Id="rId1" Type="http://schemas.openxmlformats.org/officeDocument/2006/relationships/notesMaster" Target="../notesMasters/notesMaster1.xml"/><Relationship Id="rId5" Type="http://schemas.openxmlformats.org/officeDocument/2006/relationships/hyperlink" Target="https://www.gov.scot/publications/age-criminal-responsibility-scotland-act-2019-child-interview-rights-practitioners-code-practice/" TargetMode="External"/><Relationship Id="rId4" Type="http://schemas.openxmlformats.org/officeDocument/2006/relationships/hyperlink" Target="https://www.gov.scot/publications/age-of-criminal-responsibility-scotland-act-2019-child-interview-rights-practitioners-application-guidance/"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gov.scot/publications/united-nations-convention-rights-child-incorporation-scotland-bill-leaflet/"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s://www.gov.scot/publications/guidance-joint-investigative-interviewing-child-witnesses-scotland/pages/3/#:~:text=%20Guidance%20on%20Joint%20Investigative%20Interviewing%20of%20Child,child-focused%20and%20less%20stressful%20for%20the...%20More%20"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3" Type="http://schemas.openxmlformats.org/officeDocument/2006/relationships/hyperlink" Target="https://www.legislation.gov.uk/asp/2019/7/notes/contents" TargetMode="External"/><Relationship Id="rId2" Type="http://schemas.openxmlformats.org/officeDocument/2006/relationships/slide" Target="../slides/slide55.xml"/><Relationship Id="rId1" Type="http://schemas.openxmlformats.org/officeDocument/2006/relationships/notesMaster" Target="../notesMasters/notesMaster1.xml"/><Relationship Id="rId4" Type="http://schemas.openxmlformats.org/officeDocument/2006/relationships/hyperlink" Target="https://www.legislation.gov.uk/asp/2019/7/contents/enacted"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transformingpsychologicaltrauma.scot/about-the-programme/what-is-the-national-trauma-training-programme-nttp/"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carereview.scot/wp-content/uploads/2020/02/The-Promise.pdf"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consult.gov.scot/youth-justice/minimum-age-of-criminal-responsibility/supporting_documents/00497071.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gov.scot/policies/girfec/"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www.gov.scot/publications/girfec-national-practice-model/" TargetMode="External"/><Relationship Id="rId4" Type="http://schemas.openxmlformats.org/officeDocument/2006/relationships/hyperlink" Target="https://www.gov.scot/policies/girfec/wellbeing-indicators-shanarri/"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thepromise.scot/"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gov.scot/publications/united-nations-convention-rights-child-incorporation-scotland-bill-leaflet/"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v.scot/publications/standards-those-working-children-conflict-law-2021/"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r>
              <a:rPr lang="en-GB" dirty="0">
                <a:hlinkClick r:id="rId3"/>
              </a:rPr>
              <a:t>Legislation.gov.uk</a:t>
            </a:r>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4"/>
              </a:rPr>
              <a:t>Youth justice: Raising the age of criminal responsibility - </a:t>
            </a:r>
            <a:r>
              <a:rPr lang="en-GB" dirty="0" err="1">
                <a:hlinkClick r:id="rId4"/>
              </a:rPr>
              <a:t>gov.scot</a:t>
            </a:r>
            <a:r>
              <a:rPr lang="en-GB" dirty="0">
                <a:hlinkClick r:id="rId4"/>
              </a:rPr>
              <a:t> (www.gov.scot)</a:t>
            </a: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a:t>
            </a:fld>
            <a:endParaRPr lang="en-GB"/>
          </a:p>
        </p:txBody>
      </p:sp>
    </p:spTree>
    <p:extLst>
      <p:ext uri="{BB962C8B-B14F-4D97-AF65-F5344CB8AC3E}">
        <p14:creationId xmlns:p14="http://schemas.microsoft.com/office/powerpoint/2010/main" val="30120573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Section 1 raises the age of criminal responsibility to 12 by inserting a new section 41 into the Criminal Procedure (Scotland) Act 1995. </a:t>
            </a:r>
          </a:p>
          <a:p>
            <a:endParaRPr lang="en-GB" b="0" dirty="0"/>
          </a:p>
          <a:p>
            <a:r>
              <a:rPr lang="en-GB" b="0" dirty="0"/>
              <a:t>The Act</a:t>
            </a:r>
            <a:r>
              <a:rPr lang="en-GB" b="0" baseline="0" dirty="0"/>
              <a:t> will be fully commenced on 17 December 2021 </a:t>
            </a:r>
          </a:p>
          <a:p>
            <a:endParaRPr lang="en-GB" b="0" baseline="0" dirty="0"/>
          </a:p>
          <a:p>
            <a:r>
              <a:rPr lang="en-GB" sz="1200" b="1" kern="1200" dirty="0">
                <a:solidFill>
                  <a:schemeClr val="tx1"/>
                </a:solidFill>
                <a:effectLst/>
                <a:latin typeface="+mn-lt"/>
                <a:ea typeface="+mn-ea"/>
                <a:cs typeface="+mn-cs"/>
              </a:rPr>
              <a:t>Age of Criminal Responsibility (Scotland) Act 2019 – Briefing Note</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Policy intention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policy intention of the Act is to prevent children under 12 from being criminalised.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Increasing the age of criminal responsibility (ACR) from 8 to 12 aligns with the current minimum age of criminal prosecution in Scotland. It reflects Scotland‘s progressive commitment to international human rights standards so that: </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children under 12 are no longer stigmatised by being criminalised at a young age, due to being labelled as “offender”; </a:t>
            </a:r>
          </a:p>
          <a:p>
            <a:pPr lvl="0"/>
            <a:r>
              <a:rPr lang="en-GB" sz="1200" kern="1200" dirty="0">
                <a:solidFill>
                  <a:schemeClr val="tx1"/>
                </a:solidFill>
                <a:effectLst/>
                <a:latin typeface="+mn-lt"/>
                <a:ea typeface="+mn-ea"/>
                <a:cs typeface="+mn-cs"/>
              </a:rPr>
              <a:t>children under 12 are not disadvantaged by having convictions for the purposes of disclosure, which can adversely affect them later in life; </a:t>
            </a:r>
          </a:p>
          <a:p>
            <a:pPr lvl="0"/>
            <a:r>
              <a:rPr lang="en-GB" sz="1200" kern="1200" dirty="0">
                <a:solidFill>
                  <a:schemeClr val="tx1"/>
                </a:solidFill>
                <a:effectLst/>
                <a:latin typeface="+mn-lt"/>
                <a:ea typeface="+mn-ea"/>
                <a:cs typeface="+mn-cs"/>
              </a:rPr>
              <a:t>the new age of criminal responsibility aligns with longstanding presumptions around maturity, rights, and participation. The age of 12 also has other existing significance in Scots law (see below); and </a:t>
            </a:r>
          </a:p>
          <a:p>
            <a:pPr lvl="0"/>
            <a:r>
              <a:rPr lang="en-GB" sz="1200" kern="1200" dirty="0">
                <a:solidFill>
                  <a:schemeClr val="tx1"/>
                </a:solidFill>
                <a:effectLst/>
                <a:latin typeface="+mn-lt"/>
                <a:ea typeface="+mn-ea"/>
                <a:cs typeface="+mn-cs"/>
              </a:rPr>
              <a:t>to improve the position of care-experienced children (especially those looked after away from home), whose behaviours are more likely to have been reported to police (and therefore to attract a criminalising state response) than Scotland‘s child population in general.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Act sets out a number of measures to ensure that action can still be taken by the police and other statutory agencies when children under 12 are involved in serious incidents. These measures will ensure that the harmful behaviour of children under 12 can continue to be investigated, and that authorities respect, and respond to, the needs of victims</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Structure of the Act</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Act is set out in seven Parts, each of which focuses on a different area.</a:t>
            </a:r>
          </a:p>
          <a:p>
            <a:r>
              <a:rPr lang="en-GB" sz="1200" kern="1200" dirty="0">
                <a:solidFill>
                  <a:schemeClr val="tx1"/>
                </a:solidFill>
                <a:effectLst/>
                <a:latin typeface="+mn-lt"/>
                <a:ea typeface="+mn-ea"/>
                <a:cs typeface="+mn-cs"/>
              </a:rPr>
              <a:t> </a:t>
            </a:r>
          </a:p>
          <a:p>
            <a:r>
              <a:rPr lang="en-GB" sz="1200" u="sng" kern="1200" dirty="0">
                <a:solidFill>
                  <a:schemeClr val="tx1"/>
                </a:solidFill>
                <a:effectLst/>
                <a:latin typeface="+mn-lt"/>
                <a:ea typeface="+mn-ea"/>
                <a:cs typeface="+mn-cs"/>
              </a:rPr>
              <a:t>Part 1 – Age of Criminal Responsibility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Part of the Act increases the age of criminal responsibility in Scotland from 8 to 12.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Section 1 raises the age of criminal responsibility to 12 by inserting a new section 41 into the Criminal Procedure (Scotland) Act 1995.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When considered alongside sections 2 and 3, section 1 ensures that, from the date the new section 41 comes into force, no child will be prosecuted, or referred to a children’s hearing on the basis of the offence ground, in relation to behaviour that took place before the age of 12. This applies regardless of whether the child’s behaviour occurred before or after the change in the age of criminal responsibility.</a:t>
            </a:r>
          </a:p>
          <a:p>
            <a:r>
              <a:rPr lang="en-GB" sz="1200" kern="1200" dirty="0">
                <a:solidFill>
                  <a:schemeClr val="tx1"/>
                </a:solidFill>
                <a:effectLst/>
                <a:latin typeface="+mn-lt"/>
                <a:ea typeface="+mn-ea"/>
                <a:cs typeface="+mn-cs"/>
              </a:rPr>
              <a:t>Although section 1 has not yet been commenced, we wanted to make a positive difference to children’s lives as early as possible by removing the offence ground of referral. This was achieved that by way of the Age of Criminal Responsibility (Scotland) Act 2019 (Commencement </a:t>
            </a:r>
            <a:r>
              <a:rPr lang="en-GB" sz="1200" kern="1200" dirty="0" err="1">
                <a:solidFill>
                  <a:schemeClr val="tx1"/>
                </a:solidFill>
                <a:effectLst/>
                <a:latin typeface="+mn-lt"/>
                <a:ea typeface="+mn-ea"/>
                <a:cs typeface="+mn-cs"/>
              </a:rPr>
              <a:t>No.1</a:t>
            </a:r>
            <a:r>
              <a:rPr lang="en-GB" sz="1200" kern="1200" dirty="0">
                <a:solidFill>
                  <a:schemeClr val="tx1"/>
                </a:solidFill>
                <a:effectLst/>
                <a:latin typeface="+mn-lt"/>
                <a:ea typeface="+mn-ea"/>
                <a:cs typeface="+mn-cs"/>
              </a:rPr>
              <a:t> and Transitory Provisions) Regulations 2019 (which came into force on 29 November 2019).</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Part 2 - Disclosure Of Convictions And Other Information Relating To Time When Person Under 12</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When the age of criminal responsibility changes to 12, any conduct by a child below the age of 12 that would previously have been recorded as a conviction will no longer be recorded as such.</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Part 2 puts in place a regime for the disclosure of information held by the police about pre-12 behaviour, subject to an independent review which includes the possibility of the subject of disclosure having a right to make representations before disclosure to a third party takes place. If disclosure is to occur it will be in the form of other relevant information (ORI) and can appear only on an enhanced disclosure or </a:t>
            </a:r>
            <a:r>
              <a:rPr lang="en-GB" sz="1200" kern="1200" dirty="0" err="1">
                <a:solidFill>
                  <a:schemeClr val="tx1"/>
                </a:solidFill>
                <a:effectLst/>
                <a:latin typeface="+mn-lt"/>
                <a:ea typeface="+mn-ea"/>
                <a:cs typeface="+mn-cs"/>
              </a:rPr>
              <a:t>PVG</a:t>
            </a:r>
            <a:r>
              <a:rPr lang="en-GB" sz="1200" kern="1200" dirty="0">
                <a:solidFill>
                  <a:schemeClr val="tx1"/>
                </a:solidFill>
                <a:effectLst/>
                <a:latin typeface="+mn-lt"/>
                <a:ea typeface="+mn-ea"/>
                <a:cs typeface="+mn-cs"/>
              </a:rPr>
              <a:t> scheme record following review by the independent reviewer.</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independent reviewer was appointed in March 2020, and Part 2 of the Act was commenced in November 2020.</a:t>
            </a:r>
          </a:p>
          <a:p>
            <a:r>
              <a:rPr lang="en-GB" sz="1200" kern="1200" dirty="0">
                <a:solidFill>
                  <a:schemeClr val="tx1"/>
                </a:solidFill>
                <a:effectLst/>
                <a:latin typeface="+mn-lt"/>
                <a:ea typeface="+mn-ea"/>
                <a:cs typeface="+mn-cs"/>
              </a:rPr>
              <a:t> </a:t>
            </a:r>
          </a:p>
          <a:p>
            <a:r>
              <a:rPr lang="en-GB" sz="1200" u="sng" kern="1200" dirty="0">
                <a:solidFill>
                  <a:schemeClr val="tx1"/>
                </a:solidFill>
                <a:effectLst/>
                <a:latin typeface="+mn-lt"/>
                <a:ea typeface="+mn-ea"/>
                <a:cs typeface="+mn-cs"/>
              </a:rPr>
              <a:t>Part 3 – Victim Information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Section 27 of the Act repeals section 53 of the Criminal Justice (Scotland) Act 2003. New sections </a:t>
            </a:r>
            <a:r>
              <a:rPr lang="en-GB" sz="1200" kern="1200" dirty="0" err="1">
                <a:solidFill>
                  <a:schemeClr val="tx1"/>
                </a:solidFill>
                <a:effectLst/>
                <a:latin typeface="+mn-lt"/>
                <a:ea typeface="+mn-ea"/>
                <a:cs typeface="+mn-cs"/>
              </a:rPr>
              <a:t>179A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179B</a:t>
            </a:r>
            <a:r>
              <a:rPr lang="en-GB" sz="1200" kern="1200" dirty="0">
                <a:solidFill>
                  <a:schemeClr val="tx1"/>
                </a:solidFill>
                <a:effectLst/>
                <a:latin typeface="+mn-lt"/>
                <a:ea typeface="+mn-ea"/>
                <a:cs typeface="+mn-cs"/>
              </a:rPr>
              <a:t> and </a:t>
            </a:r>
            <a:r>
              <a:rPr lang="en-GB" sz="1200" kern="1200" dirty="0" err="1">
                <a:solidFill>
                  <a:schemeClr val="tx1"/>
                </a:solidFill>
                <a:effectLst/>
                <a:latin typeface="+mn-lt"/>
                <a:ea typeface="+mn-ea"/>
                <a:cs typeface="+mn-cs"/>
              </a:rPr>
              <a:t>179C</a:t>
            </a:r>
            <a:r>
              <a:rPr lang="en-GB" sz="1200" kern="1200" dirty="0">
                <a:solidFill>
                  <a:schemeClr val="tx1"/>
                </a:solidFill>
                <a:effectLst/>
                <a:latin typeface="+mn-lt"/>
                <a:ea typeface="+mn-ea"/>
                <a:cs typeface="+mn-cs"/>
              </a:rPr>
              <a:t> are inserted into the Children’s Hearings (Scotland) Act 2011 in replacement.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Part 1 of the Act would, if section 53 of the 2003 Act remained in place, have meant that information about action taken in response to the behaviour of eight to 11 year olds could not be made available to persons affected by such behaviour (because the availability of information under that section depended on an offence having been committee; eight to 11 year olds will not be able to commit an offence once Part 1 of the Act is in force).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new sections detail the type of information that can be provided, and the factors the Principal Reporter must consider when deciding whether or not to release the information. Provision is also made for:-</a:t>
            </a:r>
          </a:p>
          <a:p>
            <a:r>
              <a:rPr lang="en-GB" sz="1200" kern="1200" dirty="0">
                <a:solidFill>
                  <a:schemeClr val="tx1"/>
                </a:solidFill>
                <a:effectLst/>
                <a:latin typeface="+mn-lt"/>
                <a:ea typeface="+mn-ea"/>
                <a:cs typeface="+mn-cs"/>
              </a:rPr>
              <a:t>(a) Ministers to specify, by regulations, persons other than victims who may receive information and </a:t>
            </a:r>
          </a:p>
          <a:p>
            <a:r>
              <a:rPr lang="en-GB" sz="1200" kern="1200" dirty="0">
                <a:solidFill>
                  <a:schemeClr val="tx1"/>
                </a:solidFill>
                <a:effectLst/>
                <a:latin typeface="+mn-lt"/>
                <a:ea typeface="+mn-ea"/>
                <a:cs typeface="+mn-cs"/>
              </a:rPr>
              <a:t>(b) the repeal of section 53 of the Criminal Justice (Scotland) Act 2003.</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Part 4 - Police Investigatory And Other Powers</a:t>
            </a:r>
            <a:endParaRPr lang="en-GB" sz="1200" kern="1200" dirty="0">
              <a:solidFill>
                <a:schemeClr val="tx1"/>
              </a:solidFill>
              <a:effectLst/>
              <a:latin typeface="+mn-lt"/>
              <a:ea typeface="+mn-ea"/>
              <a:cs typeface="+mn-cs"/>
            </a:endParaRP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Once section 1 of the Act comes into force, police officers will be unable to use their current powers to arrest a child under 12 on suspicion that the child has committed (or is committing) an offence, since children in this age group will no longer be able to commit an offence.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Part 4 of the Act creates a package of powers designed to ensure that serious behaviour by any child under the age of 12 can be investigated, and for such investigations to be carried out in a child-centred way that is in keeping with the ethos of removing young children from criminal justice processes.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Part 4 is set out in five Chapters</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1 - Power to take a child under 12 to a place of safety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sets out that police officers may take a child to a place of safety in the most serious of cases where they believe that it is necessary to manage an immediate risk of significant harm to another person. The child must be kept in a place of safety for as short a time as possible, up to a maximum of 24 hours. Statutory guidance is being developed with partner agencies to support and guide police officers on the use of this power, within the context of other existing powers and duties.</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2 - Search of children under 12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Police officers have a range of statutory powers to stop and search children under 12 without a warrant on the same basis as any other person who can commit an offence.  In certain cases, police officers may confiscate items they find. </a:t>
            </a:r>
          </a:p>
          <a:p>
            <a:r>
              <a:rPr lang="en-GB" sz="1200" kern="1200" dirty="0">
                <a:solidFill>
                  <a:schemeClr val="tx1"/>
                </a:solidFill>
                <a:effectLst/>
                <a:latin typeface="+mn-lt"/>
                <a:ea typeface="+mn-ea"/>
                <a:cs typeface="+mn-cs"/>
              </a:rPr>
              <a:t>Chapter 2 of Part 4 of the Act preserves the existing powers of search for children under 12 to ensure that when necessary and proportionate these powers can still be used in relation to children under 12. </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3 - Questioning of Children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sets out that a police officer may question a child who is under the age of 12, in order to seek information from a child in relation to an incident which is the subject of a police investigation. The police can only interview a child under 12 if:</a:t>
            </a:r>
          </a:p>
          <a:p>
            <a:pPr lvl="1"/>
            <a:r>
              <a:rPr lang="en-GB" sz="1200" i="1" kern="1200" dirty="0">
                <a:solidFill>
                  <a:schemeClr val="tx1"/>
                </a:solidFill>
                <a:effectLst/>
                <a:latin typeface="+mn-lt"/>
                <a:ea typeface="+mn-ea"/>
                <a:cs typeface="+mn-cs"/>
              </a:rPr>
              <a:t>it is necessary to prevent loss of life </a:t>
            </a:r>
            <a:r>
              <a:rPr lang="en-GB" sz="1200" b="1" i="1" kern="1200" dirty="0">
                <a:solidFill>
                  <a:schemeClr val="tx1"/>
                </a:solidFill>
                <a:effectLst/>
                <a:latin typeface="+mn-lt"/>
                <a:ea typeface="+mn-ea"/>
                <a:cs typeface="+mn-cs"/>
              </a:rPr>
              <a:t>and</a:t>
            </a:r>
            <a:r>
              <a:rPr lang="en-GB" sz="1200" i="1" kern="1200" dirty="0">
                <a:solidFill>
                  <a:schemeClr val="tx1"/>
                </a:solidFill>
                <a:effectLst/>
                <a:latin typeface="+mn-lt"/>
                <a:ea typeface="+mn-ea"/>
                <a:cs typeface="+mn-cs"/>
              </a:rPr>
              <a:t> there is a risk of loss of life if the child is not questioned immediately; </a:t>
            </a:r>
            <a:r>
              <a:rPr lang="en-GB" sz="1200" kern="1200" dirty="0">
                <a:solidFill>
                  <a:schemeClr val="tx1"/>
                </a:solidFill>
                <a:effectLst/>
                <a:latin typeface="+mn-lt"/>
                <a:ea typeface="+mn-ea"/>
                <a:cs typeface="+mn-cs"/>
              </a:rPr>
              <a:t>or</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by agreement if it is </a:t>
            </a:r>
            <a:r>
              <a:rPr lang="en-GB" sz="1200" i="1" kern="1200" dirty="0">
                <a:solidFill>
                  <a:schemeClr val="tx1"/>
                </a:solidFill>
                <a:effectLst/>
                <a:latin typeface="+mn-lt"/>
                <a:ea typeface="+mn-ea"/>
                <a:cs typeface="+mn-cs"/>
              </a:rPr>
              <a:t>necessary to properly investigate the child's behaviour and the circumstances</a:t>
            </a:r>
            <a:r>
              <a:rPr lang="en-GB" sz="1200" kern="1200" dirty="0">
                <a:solidFill>
                  <a:schemeClr val="tx1"/>
                </a:solidFill>
                <a:effectLst/>
                <a:latin typeface="+mn-lt"/>
                <a:ea typeface="+mn-ea"/>
                <a:cs typeface="+mn-cs"/>
              </a:rPr>
              <a:t> surrounding it; or</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by obtaining a child interview order – sheriff needs to be satisfied:</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child’s behaviour meets the threshold test</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interview is necessary to properly investigate the child's behaviour and the circumstances surrounding it </a:t>
            </a:r>
            <a:endParaRPr lang="en-GB" sz="11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br>
              <a:rPr lang="en-GB" sz="1200" i="1" kern="1200" dirty="0">
                <a:solidFill>
                  <a:schemeClr val="tx1"/>
                </a:solidFill>
                <a:effectLst/>
                <a:latin typeface="+mn-lt"/>
                <a:ea typeface="+mn-ea"/>
                <a:cs typeface="+mn-cs"/>
              </a:rPr>
            </a:br>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4 - Limitation on taking prints and samples from children under 12</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Chapter makes provision for samples to be taken from children under 12 when the police have a statutory power to do so, or where the child is considered to be a victim.</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5 – General provision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Chapter sets out that the safeguarding and promotion of the wellbeing of the child must be a primary consideration in exercising any function conferred by this Part of the Act. It also makes changes to children’s legal aid for proceedings under this Part; sets out additional powers and duties of constables; and offences relating to the Act.</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Part 5 - Children's Hearings: Duty To Consider Need For Further Reports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Part of the Act amends sections 91, 119 and 138 of the Children’s Hearings (Scotland) Act 2011, all of which relate with the powers of children’s hearings. In each case, the sections are amended to include the duty to consider a need for further reports. It ensures that the question of whether any further information is required for a hearing is specifically considered by the hearing in deciding whether it is appropriate to defer a decision to a subsequent hearing.</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Part 6 - Review Of Age Of Criminal Responsibility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Section 78 requires Ministers to carry out a review of the operation of the Act. </a:t>
            </a:r>
          </a:p>
          <a:p>
            <a:r>
              <a:rPr lang="en-GB" sz="1200" kern="1200" dirty="0">
                <a:solidFill>
                  <a:schemeClr val="tx1"/>
                </a:solidFill>
                <a:effectLst/>
                <a:latin typeface="+mn-lt"/>
                <a:ea typeface="+mn-ea"/>
                <a:cs typeface="+mn-cs"/>
              </a:rPr>
              <a:t>The review is to cover the operation of the Act generally – looking, for example, at whether the Act has achieved its policy objectives and whether all of the provisions in the Act are operating as intended. In addition, the review is to consider the operation of the Act with a view to considering the future age of criminal responsibility. Ministers are to consult such persons as they consider appropriate in carrying out the review.</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review is to take place in the 3 years following section 1 coming into force. A report requires to be prepared following the review, which must then be published and laid before the Scottish Parliament within 12 months of the end of the review period.</a:t>
            </a:r>
          </a:p>
          <a:p>
            <a:r>
              <a:rPr lang="en-GB" sz="1200" kern="1200" dirty="0">
                <a:solidFill>
                  <a:schemeClr val="tx1"/>
                </a:solidFill>
                <a:effectLst/>
                <a:latin typeface="+mn-lt"/>
                <a:ea typeface="+mn-ea"/>
                <a:cs typeface="+mn-cs"/>
              </a:rPr>
              <a:t> </a:t>
            </a:r>
          </a:p>
          <a:p>
            <a:r>
              <a:rPr lang="en-GB" sz="1200" u="sng" kern="1200" dirty="0">
                <a:solidFill>
                  <a:schemeClr val="tx1"/>
                </a:solidFill>
                <a:effectLst/>
                <a:latin typeface="+mn-lt"/>
                <a:ea typeface="+mn-ea"/>
                <a:cs typeface="+mn-cs"/>
              </a:rPr>
              <a:t>Part 7 - Final Provisions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Part of the Act provides definitions for “child” and “constable”, enables a summary sheriff to grant a search order, a child interview order or an interview authorising the taking of forensic samples, sets out the regulations-making and guidance-making powers in the Act, and defines the short title of the Act.</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br>
              <a:rPr lang="en-GB" sz="1200" b="1" kern="1200" dirty="0">
                <a:solidFill>
                  <a:schemeClr val="tx1"/>
                </a:solidFill>
                <a:effectLst/>
                <a:latin typeface="+mn-lt"/>
                <a:ea typeface="+mn-ea"/>
                <a:cs typeface="+mn-cs"/>
              </a:rPr>
            </a:br>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 more detailed explanation of the Act can be found in the </a:t>
            </a:r>
            <a:r>
              <a:rPr lang="en-GB" sz="1200" u="sng" kern="1200" dirty="0">
                <a:solidFill>
                  <a:schemeClr val="tx1"/>
                </a:solidFill>
                <a:effectLst/>
                <a:latin typeface="+mn-lt"/>
                <a:ea typeface="+mn-ea"/>
                <a:cs typeface="+mn-cs"/>
                <a:hlinkClick r:id="rId3"/>
              </a:rPr>
              <a:t>Explanatory Notes</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Link to the Age of Criminal Responsibility (Scotland) Act 2019:   </a:t>
            </a:r>
          </a:p>
          <a:p>
            <a:r>
              <a:rPr lang="en-GB" sz="1200" u="sng" kern="1200" dirty="0">
                <a:solidFill>
                  <a:schemeClr val="tx1"/>
                </a:solidFill>
                <a:effectLst/>
                <a:latin typeface="+mn-lt"/>
                <a:ea typeface="+mn-ea"/>
                <a:cs typeface="+mn-cs"/>
                <a:hlinkClick r:id="rId4"/>
              </a:rPr>
              <a:t>https://www.legislation.gov.uk/asp/2019/7/contents/enacted</a:t>
            </a:r>
            <a:r>
              <a:rPr lang="en-GB" sz="1200" kern="1200" dirty="0">
                <a:solidFill>
                  <a:schemeClr val="tx1"/>
                </a:solidFill>
                <a:effectLst/>
                <a:latin typeface="+mn-lt"/>
                <a:ea typeface="+mn-ea"/>
                <a:cs typeface="+mn-cs"/>
              </a:rPr>
              <a:t> </a:t>
            </a:r>
            <a:endParaRPr lang="en-GB" b="0" dirty="0"/>
          </a:p>
        </p:txBody>
      </p:sp>
      <p:sp>
        <p:nvSpPr>
          <p:cNvPr id="4" name="Slide Number Placeholder 3"/>
          <p:cNvSpPr>
            <a:spLocks noGrp="1"/>
          </p:cNvSpPr>
          <p:nvPr>
            <p:ph type="sldNum" sz="quarter" idx="10"/>
          </p:nvPr>
        </p:nvSpPr>
        <p:spPr/>
        <p:txBody>
          <a:bodyPr/>
          <a:lstStyle/>
          <a:p>
            <a:fld id="{489CAC1B-209E-41F5-AE99-98EFAB4AC386}" type="slidenum">
              <a:rPr lang="en-GB" smtClean="0"/>
              <a:t>12</a:t>
            </a:fld>
            <a:endParaRPr lang="en-GB"/>
          </a:p>
        </p:txBody>
      </p:sp>
    </p:spTree>
    <p:extLst>
      <p:ext uri="{BB962C8B-B14F-4D97-AF65-F5344CB8AC3E}">
        <p14:creationId xmlns:p14="http://schemas.microsoft.com/office/powerpoint/2010/main" val="3994703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See </a:t>
            </a:r>
            <a:r>
              <a:rPr lang="en-GB" b="0" baseline="0" dirty="0"/>
              <a:t> SCRA </a:t>
            </a:r>
            <a:r>
              <a:rPr lang="en-GB" sz="1200" b="0" i="0" u="none" strike="noStrike" kern="1200" baseline="0" dirty="0">
                <a:solidFill>
                  <a:schemeClr val="tx1"/>
                </a:solidFill>
                <a:latin typeface="+mn-lt"/>
                <a:ea typeface="+mn-ea"/>
                <a:cs typeface="+mn-cs"/>
              </a:rPr>
              <a:t>Briefing Note for Partners: Age of Criminal Responsibility (Scotland)  Act 2019 section 1 – 9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 </a:t>
            </a:r>
          </a:p>
          <a:p>
            <a:r>
              <a:rPr lang="en-GB" sz="1200" b="0" i="0" u="none" strike="noStrike" kern="1200" baseline="0" dirty="0">
                <a:solidFill>
                  <a:schemeClr val="tx1"/>
                </a:solidFill>
                <a:latin typeface="+mn-lt"/>
                <a:ea typeface="+mn-ea"/>
                <a:cs typeface="+mn-cs"/>
              </a:rPr>
              <a:t>1. Sections 3 and 27 of the Age of Criminal Responsibility (Scotland) Act 2019 (“ACR Act”) came into force on 29 November 2019. This note provides a brief summary of the changes these sections will bring about. </a:t>
            </a:r>
          </a:p>
          <a:p>
            <a:r>
              <a:rPr lang="en-GB" sz="1200" b="1" i="0" u="none" strike="noStrike" kern="1200" baseline="0" dirty="0">
                <a:solidFill>
                  <a:schemeClr val="tx1"/>
                </a:solidFill>
                <a:latin typeface="+mn-lt"/>
                <a:ea typeface="+mn-ea"/>
                <a:cs typeface="+mn-cs"/>
              </a:rPr>
              <a:t>Section 3 – choice of ground when child was under 12 when the offence was committed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2. Once it is commenced, section 1 of the ACR Act will achieve the principal policy objective of the Act, raising the age of criminal responsibility to 12 - it says “a child under the age of 12 years cannot commit an offence”.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3. Section 3 has the effect of being a transitional provision prior to full implementation of the ACR Act. It will mean that, from 29 November 2019, the reporter will not be able to make a decision to arrange a children’s hearing on offence grounds </a:t>
            </a:r>
            <a:r>
              <a:rPr lang="en-GB" sz="1200" b="0" i="1" u="none" strike="noStrike" kern="1200" baseline="0" dirty="0">
                <a:solidFill>
                  <a:schemeClr val="tx1"/>
                </a:solidFill>
                <a:latin typeface="+mn-lt"/>
                <a:ea typeface="+mn-ea"/>
                <a:cs typeface="+mn-cs"/>
              </a:rPr>
              <a:t>where the child was under 12 when the offence was committed</a:t>
            </a:r>
            <a:r>
              <a:rPr lang="en-GB" sz="1200" b="0" i="0" u="none" strike="noStrike" kern="1200" baseline="0" dirty="0">
                <a:solidFill>
                  <a:schemeClr val="tx1"/>
                </a:solidFill>
                <a:latin typeface="+mn-lt"/>
                <a:ea typeface="+mn-ea"/>
                <a:cs typeface="+mn-cs"/>
              </a:rPr>
              <a:t>.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4. Until section 1 comes into force, existing powers for the police will not affected by section 3 being commenced. The police will continue to charge children under 12 with offences and, where they consider it appropriate, refer them to the reporter using a standard prosecution report. As at present: </a:t>
            </a:r>
          </a:p>
          <a:p>
            <a:r>
              <a:rPr lang="en-GB" sz="1200" b="0" i="0" u="none" strike="noStrike" kern="1200" baseline="0" dirty="0">
                <a:solidFill>
                  <a:schemeClr val="tx1"/>
                </a:solidFill>
                <a:latin typeface="+mn-lt"/>
                <a:ea typeface="+mn-ea"/>
                <a:cs typeface="+mn-cs"/>
              </a:rPr>
              <a:t> the police may decide not to refer the child to the reporter and instead deal with the offence through Early and Effective Intervention, </a:t>
            </a:r>
          </a:p>
          <a:p>
            <a:r>
              <a:rPr lang="en-GB" sz="1200" b="0" i="0" u="none" strike="noStrike" kern="1200" baseline="0" dirty="0">
                <a:solidFill>
                  <a:schemeClr val="tx1"/>
                </a:solidFill>
                <a:latin typeface="+mn-lt"/>
                <a:ea typeface="+mn-ea"/>
                <a:cs typeface="+mn-cs"/>
              </a:rPr>
              <a:t> the police cannot jointly report the child to the Procurator Fiscal and reporter as no child can be prosecuted for an offence committed when they were under 12.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5. After 29 November, when the police refer a child using a standard prosecution report </a:t>
            </a:r>
            <a:r>
              <a:rPr lang="en-GB" sz="1200" b="0" i="1" u="none" strike="noStrike" kern="1200" baseline="0" dirty="0">
                <a:solidFill>
                  <a:schemeClr val="tx1"/>
                </a:solidFill>
                <a:latin typeface="+mn-lt"/>
                <a:ea typeface="+mn-ea"/>
                <a:cs typeface="+mn-cs"/>
              </a:rPr>
              <a:t>where the child was under 12 when the offence was committed</a:t>
            </a:r>
            <a:r>
              <a:rPr lang="en-GB" sz="1200" b="0" i="0" u="none" strike="noStrike" kern="1200" baseline="0" dirty="0">
                <a:solidFill>
                  <a:schemeClr val="tx1"/>
                </a:solidFill>
                <a:latin typeface="+mn-lt"/>
                <a:ea typeface="+mn-ea"/>
                <a:cs typeface="+mn-cs"/>
              </a:rPr>
              <a:t>, as with any referral, the reporter will decide whether to arrange a children’s hearing. The reporter will make any investigations that are required in order to make this decision. The reason for the referral to the reporter will continue to be that the child has committed an offence.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6. However, if the reporter decides to arrange a children’s hearing where the child was under 12 when the offence was committed, the reporter must not select the offence ground. The most likely alternative grounds will be: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 Section 67(2)(m): that the child's conduct has had, or is likely to have, a serious adverse effect on the health, safety or development of the child or another person; or </a:t>
            </a:r>
          </a:p>
          <a:p>
            <a:r>
              <a:rPr lang="en-GB" sz="1200" b="0" i="0" u="none" strike="noStrike" kern="1200" baseline="0" dirty="0">
                <a:solidFill>
                  <a:schemeClr val="tx1"/>
                </a:solidFill>
                <a:latin typeface="+mn-lt"/>
                <a:ea typeface="+mn-ea"/>
                <a:cs typeface="+mn-cs"/>
              </a:rPr>
              <a:t> Section 67(2)(n): that the child is beyond the control of a relevant person.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7. The reporter’s statement of grounds may refer to the child’s conduct when they committed the offence. However, in describing the child’s conduct the reporter will not use the language of the criminal law (e.g. saying that the child ‘punched and kicked x’ and not that the child ‘assaulted x by punching and kicking him’).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8. If the statement of grounds is accepted or established at a children’s hearing, the powers of the children’s hearing are no different to what they are when a child is referred on offence grounds.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9. As the reporter will not have referred the child to a children’s hearing on offence grounds, the child will not acquire a conviction as a result of the accepted or established grounds. </a:t>
            </a:r>
          </a:p>
          <a:p>
            <a:endParaRPr lang="en-GB" sz="1200" b="0" i="0" u="none" strike="noStrike" kern="1200" baseline="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14</a:t>
            </a:fld>
            <a:endParaRPr lang="en-GB"/>
          </a:p>
        </p:txBody>
      </p:sp>
    </p:spTree>
    <p:extLst>
      <p:ext uri="{BB962C8B-B14F-4D97-AF65-F5344CB8AC3E}">
        <p14:creationId xmlns:p14="http://schemas.microsoft.com/office/powerpoint/2010/main" val="3433299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In the future there will not be any conviction information relating to this period in a person’s life to disclose later in life. </a:t>
            </a:r>
          </a:p>
          <a:p>
            <a:r>
              <a:rPr lang="en-GB" sz="1200" dirty="0"/>
              <a:t>Non-conviction information relating to harmful behaviour that occurred when a child was under 12 cannot automatically be disclosed by the State.</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Non-conviction information relating to harmful behaviour that occurred when a child was under 12 cannot automatically be disclosed by the State</a:t>
            </a:r>
            <a:r>
              <a:rPr lang="en-GB" sz="1200" baseline="0" dirty="0"/>
              <a:t> however s</a:t>
            </a:r>
            <a:r>
              <a:rPr lang="en-GB" dirty="0"/>
              <a:t>uch information may be disclosed as “Other Relevant Information” (ORI) this can only take place following determination by an independent review. </a:t>
            </a:r>
          </a:p>
          <a:p>
            <a:r>
              <a:rPr lang="en-GB" dirty="0"/>
              <a:t>The independent reviewer was appointed in March 2020</a:t>
            </a:r>
          </a:p>
          <a:p>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15</a:t>
            </a:fld>
            <a:endParaRPr lang="en-GB"/>
          </a:p>
        </p:txBody>
      </p:sp>
    </p:spTree>
    <p:extLst>
      <p:ext uri="{BB962C8B-B14F-4D97-AF65-F5344CB8AC3E}">
        <p14:creationId xmlns:p14="http://schemas.microsoft.com/office/powerpoint/2010/main" val="4279731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New sections are inserted into the Children’s Hearings (Scotland) Act 2011.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See </a:t>
            </a:r>
            <a:r>
              <a:rPr lang="en-GB" b="0" baseline="0" dirty="0"/>
              <a:t> SCRA </a:t>
            </a:r>
            <a:r>
              <a:rPr lang="en-GB" sz="1200" b="0" i="0" u="none" strike="noStrike" kern="1200" baseline="0" dirty="0">
                <a:solidFill>
                  <a:schemeClr val="tx1"/>
                </a:solidFill>
                <a:latin typeface="+mn-lt"/>
                <a:ea typeface="+mn-ea"/>
                <a:cs typeface="+mn-cs"/>
              </a:rPr>
              <a:t>Briefing Note for Partners: Age of Criminal Responsibility (Scotland)  Act 2019 section 10 – 13 </a:t>
            </a:r>
          </a:p>
          <a:p>
            <a:r>
              <a:rPr lang="en-GB" sz="1200" b="1" i="0" u="none" strike="noStrike" kern="1200" baseline="0" dirty="0">
                <a:solidFill>
                  <a:schemeClr val="tx1"/>
                </a:solidFill>
                <a:latin typeface="+mn-lt"/>
                <a:ea typeface="+mn-ea"/>
                <a:cs typeface="+mn-cs"/>
              </a:rPr>
              <a:t>Section 27 – victim information </a:t>
            </a: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10. Section 27 of the ACR Act makes changes to the law that enables the Principal Reporter to provide information to victims. Unlike the remainder of the ACR Act, section 27 applies to the conduct of children over and under the age of 12.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11. For children aged 12 and over who are referred to the reporter on the ground of committing an offence, section 27 make little substantive change to the law and process. </a:t>
            </a:r>
            <a:r>
              <a:rPr lang="en-GB" sz="1200" b="0" i="0" u="none" strike="noStrike" kern="1200" baseline="0" dirty="0" err="1">
                <a:solidFill>
                  <a:schemeClr val="tx1"/>
                </a:solidFill>
                <a:latin typeface="+mn-lt"/>
                <a:ea typeface="+mn-ea"/>
                <a:cs typeface="+mn-cs"/>
              </a:rPr>
              <a:t>SCRA’s</a:t>
            </a:r>
            <a:r>
              <a:rPr lang="en-GB" sz="1200" b="0" i="0" u="none" strike="noStrike" kern="1200" baseline="0" dirty="0">
                <a:solidFill>
                  <a:schemeClr val="tx1"/>
                </a:solidFill>
                <a:latin typeface="+mn-lt"/>
                <a:ea typeface="+mn-ea"/>
                <a:cs typeface="+mn-cs"/>
              </a:rPr>
              <a:t> Victim Information Team will continue to provide information to victims where the victim has opted in to receive it, subject to some exceptions in particular situations.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12. For children aged under 12 (or who are now over 12 but were under that age when an incident took place) section 27 recognises that, although there will be these changes in relation to how the child’s conduct is responded to, there may still be a victim of that conduct. The policy intention of section 27 so far as it relates to conduct before the age of 12, is that where someone is a victim of seriously harmful behaviour, the Principal Reporter will be able to give them information about the outcome of the referral. This can be done even though the reporter has referred a child to a children’s hearing on non-offence grounds.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13. Again, </a:t>
            </a:r>
            <a:r>
              <a:rPr lang="en-GB" sz="1200" b="0" i="0" u="none" strike="noStrike" kern="1200" baseline="0" dirty="0" err="1">
                <a:solidFill>
                  <a:schemeClr val="tx1"/>
                </a:solidFill>
                <a:latin typeface="+mn-lt"/>
                <a:ea typeface="+mn-ea"/>
                <a:cs typeface="+mn-cs"/>
              </a:rPr>
              <a:t>SCRA’s</a:t>
            </a:r>
            <a:r>
              <a:rPr lang="en-GB" sz="1200" b="0" i="0" u="none" strike="noStrike" kern="1200" baseline="0" dirty="0">
                <a:solidFill>
                  <a:schemeClr val="tx1"/>
                </a:solidFill>
                <a:latin typeface="+mn-lt"/>
                <a:ea typeface="+mn-ea"/>
                <a:cs typeface="+mn-cs"/>
              </a:rPr>
              <a:t> Victim Information Team will provide the information to victims of such behaviour where the victim has opted in to receive it, subject to some exceptions in particular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For more information about the implementation of sections 3 and 27, please contact the Locality Reporter Manager in your area or </a:t>
            </a:r>
            <a:r>
              <a:rPr lang="en-GB" sz="1200" b="0" i="0" u="none" strike="noStrike" kern="1200" baseline="0" dirty="0" err="1">
                <a:solidFill>
                  <a:schemeClr val="tx1"/>
                </a:solidFill>
                <a:latin typeface="+mn-lt"/>
                <a:ea typeface="+mn-ea"/>
                <a:cs typeface="+mn-cs"/>
              </a:rPr>
              <a:t>SCRA’s</a:t>
            </a:r>
            <a:r>
              <a:rPr lang="en-GB" sz="1200" b="0" i="0" u="none" strike="noStrike" kern="1200" baseline="0" dirty="0">
                <a:solidFill>
                  <a:schemeClr val="tx1"/>
                </a:solidFill>
                <a:latin typeface="+mn-lt"/>
                <a:ea typeface="+mn-ea"/>
                <a:cs typeface="+mn-cs"/>
              </a:rPr>
              <a:t> Practice Team (practiceteam@scra.gsi.gov.uk). </a:t>
            </a:r>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16</a:t>
            </a:fld>
            <a:endParaRPr lang="en-GB"/>
          </a:p>
        </p:txBody>
      </p:sp>
    </p:spTree>
    <p:extLst>
      <p:ext uri="{BB962C8B-B14F-4D97-AF65-F5344CB8AC3E}">
        <p14:creationId xmlns:p14="http://schemas.microsoft.com/office/powerpoint/2010/main" val="5036559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Where a victim is a child , child protection procedures (including an IRD) may be considered as</a:t>
            </a:r>
            <a:r>
              <a:rPr lang="en-GB" baseline="0" dirty="0"/>
              <a:t> well as supports needed for the child and family. </a:t>
            </a:r>
          </a:p>
          <a:p>
            <a:endParaRPr lang="en-GB" baseline="0" dirty="0"/>
          </a:p>
          <a:p>
            <a:r>
              <a:rPr lang="en-GB" baseline="0" dirty="0"/>
              <a:t>Support can be offered by Victim Support Scotland.  </a:t>
            </a:r>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17</a:t>
            </a:fld>
            <a:endParaRPr lang="en-GB"/>
          </a:p>
        </p:txBody>
      </p:sp>
    </p:spTree>
    <p:extLst>
      <p:ext uri="{BB962C8B-B14F-4D97-AF65-F5344CB8AC3E}">
        <p14:creationId xmlns:p14="http://schemas.microsoft.com/office/powerpoint/2010/main" val="1656448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 4 is set out in 5 chapters.</a:t>
            </a:r>
          </a:p>
          <a:p>
            <a:r>
              <a:rPr lang="en-GB" dirty="0"/>
              <a:t>While it refers to Police Powers</a:t>
            </a:r>
            <a:r>
              <a:rPr lang="en-GB" baseline="0" dirty="0"/>
              <a:t> this section also includes the duties for Local Authorities. </a:t>
            </a:r>
            <a:r>
              <a:rPr lang="en-GB" dirty="0"/>
              <a:t>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Police</a:t>
            </a:r>
            <a:r>
              <a:rPr lang="en-GB" sz="1200" kern="1200" baseline="0" dirty="0">
                <a:solidFill>
                  <a:schemeClr val="tx1"/>
                </a:solidFill>
                <a:effectLst/>
                <a:latin typeface="+mn-lt"/>
                <a:ea typeface="+mn-ea"/>
                <a:cs typeface="+mn-cs"/>
              </a:rPr>
              <a:t> continue to have the ability to act </a:t>
            </a:r>
            <a:r>
              <a:rPr lang="en-GB" sz="1200" kern="1200" dirty="0">
                <a:solidFill>
                  <a:schemeClr val="tx1"/>
                </a:solidFill>
                <a:effectLst/>
                <a:latin typeface="+mn-lt"/>
                <a:ea typeface="+mn-ea"/>
                <a:cs typeface="+mn-cs"/>
              </a:rPr>
              <a:t>if a child is engaged in behaviour that would previously be deemed criminal, but this will be in the context of child protection or general child welfare concerns.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19</a:t>
            </a:fld>
            <a:endParaRPr lang="en-GB"/>
          </a:p>
        </p:txBody>
      </p:sp>
    </p:spTree>
    <p:extLst>
      <p:ext uri="{BB962C8B-B14F-4D97-AF65-F5344CB8AC3E}">
        <p14:creationId xmlns:p14="http://schemas.microsoft.com/office/powerpoint/2010/main" val="26378156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Part 4 of the Act creates a package of powers designed to ensure that serious behaviour by any child under the age of 12 can be investigated, and for such investigations to be carried out in a child-centred way that is in keeping with the ethos of removing young children from criminal justice processes.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Part 4 is set out in five Chapters</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1 - Power to take a child under 12 to a place of safety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sets out that police officers may take a child to a place of safety in the most serious of cases where they believe that it is necessary to manage an immediate risk of significant harm to another person. The child must be kept in a place of safety for as short a time as possible, up to a maximum of 24 hours. Statutory guidance is being developed with partner agencies to support and guide police officers on the use of this power, within the context of other existing powers and duties.</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2 - Search of children under 12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Police officers have a range of statutory powers to stop and search children under 12 without a warrant on the same basis as any other person who can commit an offence.  In certain cases, police officers may confiscate items they find. </a:t>
            </a:r>
          </a:p>
          <a:p>
            <a:r>
              <a:rPr lang="en-GB" sz="1200" kern="1200" dirty="0">
                <a:solidFill>
                  <a:schemeClr val="tx1"/>
                </a:solidFill>
                <a:effectLst/>
                <a:latin typeface="+mn-lt"/>
                <a:ea typeface="+mn-ea"/>
                <a:cs typeface="+mn-cs"/>
              </a:rPr>
              <a:t>Chapter 2 of Part 4 of the Act preserves the existing powers of search for children under 12 to ensure that when necessary and proportionate these powers can still be used in relation to children under 12. </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3 - Questioning of Children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sets out that a police officer may question a child who is under the age of 12, in order to seek information from a child in relation to an incident which is the subject of a police investigation. The police can only interview a child under 12 if:</a:t>
            </a:r>
          </a:p>
          <a:p>
            <a:pPr lvl="1"/>
            <a:r>
              <a:rPr lang="en-GB" sz="1200" i="1" kern="1200" dirty="0">
                <a:solidFill>
                  <a:schemeClr val="tx1"/>
                </a:solidFill>
                <a:effectLst/>
                <a:latin typeface="+mn-lt"/>
                <a:ea typeface="+mn-ea"/>
                <a:cs typeface="+mn-cs"/>
              </a:rPr>
              <a:t>it is necessary to prevent loss of life </a:t>
            </a:r>
            <a:r>
              <a:rPr lang="en-GB" sz="1200" b="1" i="1" kern="1200" dirty="0">
                <a:solidFill>
                  <a:schemeClr val="tx1"/>
                </a:solidFill>
                <a:effectLst/>
                <a:latin typeface="+mn-lt"/>
                <a:ea typeface="+mn-ea"/>
                <a:cs typeface="+mn-cs"/>
              </a:rPr>
              <a:t>and</a:t>
            </a:r>
            <a:r>
              <a:rPr lang="en-GB" sz="1200" i="1" kern="1200" dirty="0">
                <a:solidFill>
                  <a:schemeClr val="tx1"/>
                </a:solidFill>
                <a:effectLst/>
                <a:latin typeface="+mn-lt"/>
                <a:ea typeface="+mn-ea"/>
                <a:cs typeface="+mn-cs"/>
              </a:rPr>
              <a:t> there is a risk of loss of life if the child is not questioned immediately; </a:t>
            </a:r>
            <a:r>
              <a:rPr lang="en-GB" sz="1200" kern="1200" dirty="0">
                <a:solidFill>
                  <a:schemeClr val="tx1"/>
                </a:solidFill>
                <a:effectLst/>
                <a:latin typeface="+mn-lt"/>
                <a:ea typeface="+mn-ea"/>
                <a:cs typeface="+mn-cs"/>
              </a:rPr>
              <a:t>or</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by agreement if it is </a:t>
            </a:r>
            <a:r>
              <a:rPr lang="en-GB" sz="1200" i="1" kern="1200" dirty="0">
                <a:solidFill>
                  <a:schemeClr val="tx1"/>
                </a:solidFill>
                <a:effectLst/>
                <a:latin typeface="+mn-lt"/>
                <a:ea typeface="+mn-ea"/>
                <a:cs typeface="+mn-cs"/>
              </a:rPr>
              <a:t>necessary to properly investigate the child's behaviour and the circumstances</a:t>
            </a:r>
            <a:r>
              <a:rPr lang="en-GB" sz="1200" kern="1200" dirty="0">
                <a:solidFill>
                  <a:schemeClr val="tx1"/>
                </a:solidFill>
                <a:effectLst/>
                <a:latin typeface="+mn-lt"/>
                <a:ea typeface="+mn-ea"/>
                <a:cs typeface="+mn-cs"/>
              </a:rPr>
              <a:t> surrounding it; or</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by obtaining a child interview order – sheriff needs to be satisfied:</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child’s behaviour meets the threshold test</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interview is necessary to properly investigate the child's behaviour and the circumstances surrounding it </a:t>
            </a:r>
            <a:endParaRPr lang="en-GB" sz="11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4 - Limitation on taking prints and samples from children under 12</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Chapter makes provision for samples to be taken from children under 12 when the police have a statutory power to do so, or where the child is considered to be a victim.</a:t>
            </a: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Chapter 5 – General provision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Chapter sets out that the safeguarding and promotion of the wellbeing of the child must be a primary consideration in exercising any function conferred by this Part of the Act. It also makes changes to children’s legal aid for proceedings under this Part; sets out additional powers and duties of constables; and offences relating to the Act.</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3408C322-9C10-4AF9-A165-07F8AE09ADF6}" type="slidenum">
              <a:rPr lang="en-GB" smtClean="0"/>
              <a:t>20</a:t>
            </a:fld>
            <a:endParaRPr lang="en-GB"/>
          </a:p>
        </p:txBody>
      </p:sp>
    </p:spTree>
    <p:extLst>
      <p:ext uri="{BB962C8B-B14F-4D97-AF65-F5344CB8AC3E}">
        <p14:creationId xmlns:p14="http://schemas.microsoft.com/office/powerpoint/2010/main" val="977628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kern="1200" dirty="0">
                <a:solidFill>
                  <a:schemeClr val="tx1"/>
                </a:solidFill>
                <a:effectLst/>
                <a:latin typeface="+mn-lt"/>
                <a:ea typeface="+mn-ea"/>
                <a:cs typeface="+mn-cs"/>
                <a:hlinkClick r:id="rId3"/>
              </a:rPr>
              <a:t>Age of Criminal Responsibility Act (Scotland) Act 2019 – Statutory Guidance on the use of a Place of Safety</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term “place of safety” is not unique to this legislation. Section 56 of the Children’s Hearings (Scotland) Act 2011 makes provision for a constable to remove a child to a place of safety when there is a risk of significant harm to a child.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 ensure a GIRFEC child-centred approach - whilst continuing to support the police service in their statutory obligation to investigate crime - the police and local authorities must work together to consider the wider influences on a child’s developmental needs when thinking about their wellbeing. This is particularly pertinent during an emergency situation where consideration of a place of safety may be required.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criteria for taking a child to a place of safety sets a high bar test for use of the powers (set out in Section 2 of this guidance). They do not diminish the wider duties of a constable to respond to an incident or the needs of a child involved.  When a constable’s view is that a child should not be left unsupervised, it is essential that they leave the child in the care of a responsible adult. This is entirely consistent with UNCRC, the duties under sections 20 and 32 of the Police and Fire Reform (Scotland) Act 2012, and the wider legal context within which constables carry out their duties.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Section 28 of the Act addresses the need to ensure police officers can intervene effectively to protect individuals and communities. It provides constables with the ability to take a child to a place of safety to ensure the safety of others who may be at immediate risk of significant harm or further such harm from the child.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Regardless of the legislation used, and the harm caused, it is important to keep a keen focus on the immediate needs of the child.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Due to the unintended consequences and additional trauma removing a child to a place of safety can have on a child, constables should use their professional judgement to establish whether the use of section 28 powers is necessary and proportionate. The ability to invoke section 28 is to be balanced against the requirement, necessity and justification of doing so.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Remaining within the family home should always be the priority where appropriate. It is anticipated that in most situations, the constable will return a child, with their consent, to their home and a place of safety will not be required. Where there is doubt as to the suitability of the person to whom the child is being returned, then consultation with local authority should be carried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Where a place of safety is required, in many situations it will be safe and in the child’s best interests to be placed within the wider family. However, the optimal place of safety will depend on the needs of each child and contextual factors. Due consideration must been given to the capacity and commitments of potential carers and care settings; and to the needs of and risks relating to other children in a potential placement. This is why consultation with the local authority is key.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Police officers and social workers (and any other professionals involved) will be alert to the child’s individual needs and should follow trauma-informed principles in any interactions with the child.</a:t>
            </a:r>
          </a:p>
          <a:p>
            <a:pPr lvl="1"/>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hlinkClick r:id="rId4"/>
              </a:rPr>
              <a:t>https://www.nes.scot.nhs.uk/our-work/trauma-national-trauma-training-programme/</a:t>
            </a:r>
            <a:r>
              <a:rPr lang="en-GB" sz="1200" kern="1200" dirty="0">
                <a:solidFill>
                  <a:schemeClr val="tx1"/>
                </a:solidFill>
                <a:effectLst/>
                <a:latin typeface="+mn-lt"/>
                <a:ea typeface="+mn-ea"/>
                <a:cs typeface="+mn-cs"/>
              </a:rPr>
              <a:t>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Care experienced children may be particularly vulnerable due to traumatic experiences and the likelihood of their disproportionate contact with formal systems and the police.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Part 9 of the Children and Young People (Scotland) Act 2014 requires Corporate Parents to be alert to matters which adversely impact on looked after children and to promote their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Section 28 Power to take child under 12 to place of safety: </a:t>
            </a:r>
            <a:r>
              <a:rPr lang="en-GB" dirty="0">
                <a:hlinkClick r:id="rId5"/>
              </a:rPr>
              <a:t>Age of Criminal Responsibility (Scotland) Act 2019 (legislation.gov.uk)</a:t>
            </a:r>
            <a:endParaRPr lang="en-GB" sz="1200" b="1"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(1)This section applies where a constable finds in any place a child under 12 years of age who the constable has reasonable grounds to believe is behaving or is likely to behave in a way that is causing or risks causing significant harm to another person.</a:t>
            </a:r>
          </a:p>
          <a:p>
            <a:r>
              <a:rPr lang="en-GB" sz="1200" b="0" i="0" kern="1200" dirty="0">
                <a:solidFill>
                  <a:schemeClr val="tx1"/>
                </a:solidFill>
                <a:effectLst/>
                <a:latin typeface="+mn-lt"/>
                <a:ea typeface="+mn-ea"/>
                <a:cs typeface="+mn-cs"/>
              </a:rPr>
              <a:t>(2)The constable may take the child to a place of safety and keep the child there if the constable is satisfied that it is necessary to do so to protect any other person from an immediate risk of significant harm or further such harm.</a:t>
            </a:r>
          </a:p>
          <a:p>
            <a:r>
              <a:rPr lang="en-GB" sz="1200" b="0" i="0" kern="1200" dirty="0">
                <a:solidFill>
                  <a:schemeClr val="tx1"/>
                </a:solidFill>
                <a:effectLst/>
                <a:latin typeface="+mn-lt"/>
                <a:ea typeface="+mn-ea"/>
                <a:cs typeface="+mn-cs"/>
              </a:rPr>
              <a:t>(3)As soon as practicable after a constable takes a child to a place of safety under this section, the constable must inform a parent of the child.</a:t>
            </a:r>
          </a:p>
          <a:p>
            <a:r>
              <a:rPr lang="en-GB" sz="1200" b="0" i="0" kern="1200" dirty="0">
                <a:solidFill>
                  <a:schemeClr val="tx1"/>
                </a:solidFill>
                <a:effectLst/>
                <a:latin typeface="+mn-lt"/>
                <a:ea typeface="+mn-ea"/>
                <a:cs typeface="+mn-cs"/>
              </a:rPr>
              <a:t>(4)A child may be kept in a place of safety under this section—</a:t>
            </a:r>
          </a:p>
          <a:p>
            <a:r>
              <a:rPr lang="en-GB" sz="1200" b="0" i="0" kern="1200" dirty="0">
                <a:solidFill>
                  <a:schemeClr val="tx1"/>
                </a:solidFill>
                <a:effectLst/>
                <a:latin typeface="+mn-lt"/>
                <a:ea typeface="+mn-ea"/>
                <a:cs typeface="+mn-cs"/>
              </a:rPr>
              <a:t>(a)only for so long as is necessary—</a:t>
            </a:r>
          </a:p>
          <a:p>
            <a:r>
              <a:rPr lang="en-GB" sz="1200" b="0" i="0" kern="1200" dirty="0">
                <a:solidFill>
                  <a:schemeClr val="tx1"/>
                </a:solidFill>
                <a:effectLst/>
                <a:latin typeface="+mn-lt"/>
                <a:ea typeface="+mn-ea"/>
                <a:cs typeface="+mn-cs"/>
              </a:rPr>
              <a:t>(</a:t>
            </a:r>
            <a:r>
              <a:rPr lang="en-GB" sz="1200" b="1" i="0" kern="1200" dirty="0">
                <a:solidFill>
                  <a:schemeClr val="tx1"/>
                </a:solidFill>
                <a:effectLst/>
                <a:latin typeface="+mn-lt"/>
                <a:ea typeface="+mn-ea"/>
                <a:cs typeface="+mn-cs"/>
              </a:rPr>
              <a:t>i)to put in place arrangements for the care or protection of the child, or</a:t>
            </a:r>
          </a:p>
          <a:p>
            <a:r>
              <a:rPr lang="en-GB" sz="1200" b="1" i="0" kern="1200" dirty="0">
                <a:solidFill>
                  <a:schemeClr val="tx1"/>
                </a:solidFill>
                <a:effectLst/>
                <a:latin typeface="+mn-lt"/>
                <a:ea typeface="+mn-ea"/>
                <a:cs typeface="+mn-cs"/>
              </a:rPr>
              <a:t>(ii)for an order under section 63 authorising the taking of intimate samples from the child to be obtained, and</a:t>
            </a:r>
          </a:p>
          <a:p>
            <a:r>
              <a:rPr lang="en-GB" sz="1200" b="1" i="0" kern="1200" dirty="0">
                <a:solidFill>
                  <a:schemeClr val="tx1"/>
                </a:solidFill>
                <a:effectLst/>
                <a:latin typeface="+mn-lt"/>
                <a:ea typeface="+mn-ea"/>
                <a:cs typeface="+mn-cs"/>
              </a:rPr>
              <a:t>(b)in either case, for no longer than 24 hours.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“place of safety” means—</a:t>
            </a:r>
          </a:p>
          <a:p>
            <a:r>
              <a:rPr lang="en-GB" sz="1200" b="0" i="0" kern="1200" dirty="0">
                <a:solidFill>
                  <a:schemeClr val="tx1"/>
                </a:solidFill>
                <a:effectLst/>
                <a:latin typeface="+mn-lt"/>
                <a:ea typeface="+mn-ea"/>
                <a:cs typeface="+mn-cs"/>
              </a:rPr>
              <a:t>(a) a residential or other establishment provided by a local authority,</a:t>
            </a:r>
          </a:p>
          <a:p>
            <a:r>
              <a:rPr lang="en-GB" sz="1200" b="0" i="0" kern="1200" dirty="0">
                <a:solidFill>
                  <a:schemeClr val="tx1"/>
                </a:solidFill>
                <a:effectLst/>
                <a:latin typeface="+mn-lt"/>
                <a:ea typeface="+mn-ea"/>
                <a:cs typeface="+mn-cs"/>
              </a:rPr>
              <a:t>(b) a community home within the meaning of section 53 of the Children Act 1989 (</a:t>
            </a:r>
            <a:r>
              <a:rPr lang="en-GB" sz="1200" b="0" i="0" kern="1200" dirty="0" err="1">
                <a:solidFill>
                  <a:schemeClr val="tx1"/>
                </a:solidFill>
                <a:effectLst/>
                <a:latin typeface="+mn-lt"/>
                <a:ea typeface="+mn-ea"/>
                <a:cs typeface="+mn-cs"/>
              </a:rPr>
              <a:t>c.41</a:t>
            </a:r>
            <a:r>
              <a:rPr lang="en-GB" sz="1200" b="0" i="0" kern="1200" dirty="0">
                <a:solidFill>
                  <a:schemeClr val="tx1"/>
                </a:solidFill>
                <a:effectLst/>
                <a:latin typeface="+mn-lt"/>
                <a:ea typeface="+mn-ea"/>
                <a:cs typeface="+mn-cs"/>
              </a:rPr>
              <a:t>),</a:t>
            </a:r>
          </a:p>
          <a:p>
            <a:r>
              <a:rPr lang="en-GB" sz="1200" b="0" i="0" kern="1200" dirty="0">
                <a:solidFill>
                  <a:schemeClr val="tx1"/>
                </a:solidFill>
                <a:effectLst/>
                <a:latin typeface="+mn-lt"/>
                <a:ea typeface="+mn-ea"/>
                <a:cs typeface="+mn-cs"/>
              </a:rPr>
              <a:t>(c) a hospital or surgery, the person or body of persons responsible for the management of which is willing temporarily to receive the child,</a:t>
            </a:r>
          </a:p>
          <a:p>
            <a:r>
              <a:rPr lang="en-GB" sz="1200" b="0" i="0" kern="1200" dirty="0">
                <a:solidFill>
                  <a:schemeClr val="tx1"/>
                </a:solidFill>
                <a:effectLst/>
                <a:latin typeface="+mn-lt"/>
                <a:ea typeface="+mn-ea"/>
                <a:cs typeface="+mn-cs"/>
              </a:rPr>
              <a:t>(d) the dwelling-house of a suitable person who is so willing,</a:t>
            </a:r>
          </a:p>
          <a:p>
            <a:r>
              <a:rPr lang="en-GB" sz="1200" b="0" i="0" kern="1200" dirty="0">
                <a:solidFill>
                  <a:schemeClr val="tx1"/>
                </a:solidFill>
                <a:effectLst/>
                <a:latin typeface="+mn-lt"/>
                <a:ea typeface="+mn-ea"/>
                <a:cs typeface="+mn-cs"/>
              </a:rPr>
              <a:t>(e) any other suitable place the occupier of which is so willing, or</a:t>
            </a:r>
          </a:p>
          <a:p>
            <a:r>
              <a:rPr lang="en-GB" sz="1200" b="0" i="0" kern="1200" dirty="0">
                <a:solidFill>
                  <a:schemeClr val="tx1"/>
                </a:solidFill>
                <a:effectLst/>
                <a:latin typeface="+mn-lt"/>
                <a:ea typeface="+mn-ea"/>
                <a:cs typeface="+mn-cs"/>
              </a:rPr>
              <a:t>(f) a police station (but see subsections (5) to (8)).</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What</a:t>
            </a:r>
            <a:r>
              <a:rPr lang="en-GB" sz="1200" b="0" i="0" kern="1200" baseline="0" dirty="0">
                <a:solidFill>
                  <a:schemeClr val="tx1"/>
                </a:solidFill>
                <a:effectLst/>
                <a:latin typeface="+mn-lt"/>
                <a:ea typeface="+mn-ea"/>
                <a:cs typeface="+mn-cs"/>
              </a:rPr>
              <a:t> is serious harmful behaviour? </a:t>
            </a:r>
            <a:endParaRPr lang="en-GB" sz="1200" b="0" i="0" kern="1200" dirty="0">
              <a:solidFill>
                <a:schemeClr val="tx1"/>
              </a:solidFill>
              <a:effectLst/>
              <a:latin typeface="+mn-lt"/>
              <a:ea typeface="+mn-ea"/>
              <a:cs typeface="+mn-cs"/>
            </a:endParaRPr>
          </a:p>
          <a:p>
            <a:endParaRPr lang="en-GB" sz="1200" b="0" i="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Harmful behaviour can be physical, psychological or sexual in nature.  Behaviour is harmful when it results in or is likely to result in unnecessary suffering and/or physical or psychological damage and/or impairment to health and development.</a:t>
            </a:r>
            <a:endParaRPr lang="en-GB" sz="11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The extent to which harm is ‘significant’ relates to the severity or likely severity of suffering and/or physical or psychological damage and/or impairment to health and development.</a:t>
            </a:r>
            <a:endParaRPr lang="en-GB" sz="11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It is a matter for professional judgement, based on the gathered evidence and context, as to whether the degree of harm to which the victim is believed to have been subjected, is suspected of having been subjected, or is likely to be subjected, is ‘significant’.</a:t>
            </a:r>
            <a:endParaRPr lang="en-GB" sz="1100" kern="1200" dirty="0">
              <a:solidFill>
                <a:schemeClr val="tx1"/>
              </a:solidFill>
              <a:effectLst/>
              <a:latin typeface="+mn-lt"/>
              <a:ea typeface="+mn-ea"/>
              <a:cs typeface="+mn-cs"/>
            </a:endParaRPr>
          </a:p>
          <a:p>
            <a:endParaRPr lang="en-GB" dirty="0"/>
          </a:p>
          <a:p>
            <a:endParaRPr lang="en-GB" dirty="0"/>
          </a:p>
          <a:p>
            <a:endParaRPr lang="en-GB" dirty="0"/>
          </a:p>
          <a:p>
            <a:pPr lvl="1"/>
            <a:r>
              <a:rPr lang="en-GB" sz="1200" kern="1200" dirty="0">
                <a:solidFill>
                  <a:schemeClr val="tx1"/>
                </a:solidFill>
                <a:effectLst/>
                <a:latin typeface="+mn-lt"/>
                <a:ea typeface="+mn-ea"/>
                <a:cs typeface="+mn-cs"/>
              </a:rPr>
              <a:t>It is essential that police are able to articulate the impact that resulted in their use of powers and must cover the essential elements, namely:</a:t>
            </a:r>
            <a:endParaRPr lang="en-GB" sz="11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It is necessary to do so to </a:t>
            </a:r>
            <a:r>
              <a:rPr lang="en-GB" sz="1200" b="1" kern="1200" dirty="0">
                <a:solidFill>
                  <a:schemeClr val="tx1"/>
                </a:solidFill>
                <a:effectLst/>
                <a:latin typeface="+mn-lt"/>
                <a:ea typeface="+mn-ea"/>
                <a:cs typeface="+mn-cs"/>
              </a:rPr>
              <a:t>protect any other person</a:t>
            </a:r>
            <a:r>
              <a:rPr lang="en-GB" sz="1200" kern="1200" dirty="0">
                <a:solidFill>
                  <a:schemeClr val="tx1"/>
                </a:solidFill>
                <a:effectLst/>
                <a:latin typeface="+mn-lt"/>
                <a:ea typeface="+mn-ea"/>
                <a:cs typeface="+mn-cs"/>
              </a:rPr>
              <a:t>; and</a:t>
            </a:r>
            <a:endParaRPr lang="en-GB" dirty="0">
              <a:effectLst/>
            </a:endParaRPr>
          </a:p>
          <a:p>
            <a:pPr lvl="1"/>
            <a:r>
              <a:rPr lang="en-GB" sz="1200" kern="1200" dirty="0">
                <a:solidFill>
                  <a:schemeClr val="tx1"/>
                </a:solidFill>
                <a:effectLst/>
                <a:latin typeface="+mn-lt"/>
                <a:ea typeface="+mn-ea"/>
                <a:cs typeface="+mn-cs"/>
              </a:rPr>
              <a:t>There is an </a:t>
            </a:r>
            <a:r>
              <a:rPr lang="en-GB" sz="1200" b="1" kern="1200" dirty="0">
                <a:solidFill>
                  <a:schemeClr val="tx1"/>
                </a:solidFill>
                <a:effectLst/>
                <a:latin typeface="+mn-lt"/>
                <a:ea typeface="+mn-ea"/>
                <a:cs typeface="+mn-cs"/>
              </a:rPr>
              <a:t>immediate risk</a:t>
            </a:r>
            <a:r>
              <a:rPr lang="en-GB" sz="1200" kern="1200" dirty="0">
                <a:solidFill>
                  <a:schemeClr val="tx1"/>
                </a:solidFill>
                <a:effectLst/>
                <a:latin typeface="+mn-lt"/>
                <a:ea typeface="+mn-ea"/>
                <a:cs typeface="+mn-cs"/>
              </a:rPr>
              <a:t> of </a:t>
            </a:r>
            <a:r>
              <a:rPr lang="en-GB" sz="1200" b="1" kern="1200" dirty="0">
                <a:solidFill>
                  <a:schemeClr val="tx1"/>
                </a:solidFill>
                <a:effectLst/>
                <a:latin typeface="+mn-lt"/>
                <a:ea typeface="+mn-ea"/>
                <a:cs typeface="+mn-cs"/>
              </a:rPr>
              <a:t>significant harm or further such harm</a:t>
            </a:r>
            <a:r>
              <a:rPr lang="en-GB" sz="1200" kern="1200" dirty="0">
                <a:solidFill>
                  <a:schemeClr val="tx1"/>
                </a:solidFill>
                <a:effectLst/>
                <a:latin typeface="+mn-lt"/>
                <a:ea typeface="+mn-ea"/>
                <a:cs typeface="+mn-cs"/>
              </a:rPr>
              <a:t>.</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21</a:t>
            </a:fld>
            <a:endParaRPr lang="en-GB"/>
          </a:p>
        </p:txBody>
      </p:sp>
    </p:spTree>
    <p:extLst>
      <p:ext uri="{BB962C8B-B14F-4D97-AF65-F5344CB8AC3E}">
        <p14:creationId xmlns:p14="http://schemas.microsoft.com/office/powerpoint/2010/main" val="2531281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GB" sz="1200" kern="1200" dirty="0">
              <a:solidFill>
                <a:schemeClr val="tx1"/>
              </a:solidFill>
              <a:effectLst/>
              <a:latin typeface="+mn-lt"/>
              <a:ea typeface="+mn-ea"/>
              <a:cs typeface="+mn-cs"/>
            </a:endParaRPr>
          </a:p>
          <a:p>
            <a:pPr lvl="1"/>
            <a:endParaRPr lang="en-GB" sz="1200" kern="1200" dirty="0">
              <a:solidFill>
                <a:schemeClr val="tx1"/>
              </a:solidFill>
              <a:effectLst/>
              <a:latin typeface="+mn-lt"/>
              <a:ea typeface="+mn-ea"/>
              <a:cs typeface="+mn-cs"/>
            </a:endParaRPr>
          </a:p>
          <a:p>
            <a:pPr lvl="1"/>
            <a:endParaRPr lang="en-GB" sz="1200" kern="1200" dirty="0">
              <a:solidFill>
                <a:schemeClr val="tx1"/>
              </a:solidFill>
              <a:effectLst/>
              <a:latin typeface="+mn-lt"/>
              <a:ea typeface="+mn-ea"/>
              <a:cs typeface="+mn-cs"/>
            </a:endParaRPr>
          </a:p>
          <a:p>
            <a:pPr lvl="1"/>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22</a:t>
            </a:fld>
            <a:endParaRPr lang="en-GB"/>
          </a:p>
        </p:txBody>
      </p:sp>
    </p:spTree>
    <p:extLst>
      <p:ext uri="{BB962C8B-B14F-4D97-AF65-F5344CB8AC3E}">
        <p14:creationId xmlns:p14="http://schemas.microsoft.com/office/powerpoint/2010/main" val="346569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23</a:t>
            </a:fld>
            <a:endParaRPr lang="en-GB"/>
          </a:p>
        </p:txBody>
      </p:sp>
    </p:spTree>
    <p:extLst>
      <p:ext uri="{BB962C8B-B14F-4D97-AF65-F5344CB8AC3E}">
        <p14:creationId xmlns:p14="http://schemas.microsoft.com/office/powerpoint/2010/main" val="1498809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u="sng" dirty="0">
                <a:hlinkClick r:id="rId3"/>
              </a:rPr>
              <a:t>https://www.legislation.gov.uk/asp/2019/7/contents/enacted</a:t>
            </a:r>
            <a:r>
              <a:rPr lang="en-GB" sz="1200" dirty="0"/>
              <a:t>  and  </a:t>
            </a:r>
            <a:r>
              <a:rPr lang="en-GB" sz="1200" u="sng" dirty="0">
                <a:hlinkClick r:id="rId4"/>
              </a:rPr>
              <a:t>Explanatory Notes</a:t>
            </a:r>
            <a:endParaRPr lang="en-GB" sz="1200" dirty="0"/>
          </a:p>
          <a:p>
            <a:r>
              <a:rPr lang="en-GB" sz="1200" u="sng" dirty="0">
                <a:hlinkClick r:id="rId5"/>
              </a:rPr>
              <a:t>Youth justice: Raising the age of criminal responsibility - </a:t>
            </a:r>
            <a:r>
              <a:rPr lang="en-GB" sz="1200" u="sng" dirty="0" err="1">
                <a:hlinkClick r:id="rId5"/>
              </a:rPr>
              <a:t>gov.scot</a:t>
            </a:r>
            <a:r>
              <a:rPr lang="en-GB" sz="1200" u="sng" dirty="0">
                <a:hlinkClick r:id="rId5"/>
              </a:rPr>
              <a:t> (www.gov.scot)</a:t>
            </a:r>
            <a:endParaRPr lang="en-GB" sz="1200" u="sng" dirty="0">
              <a:hlinkClick r:id="rId6"/>
            </a:endParaRPr>
          </a:p>
          <a:p>
            <a:pPr lvl="0"/>
            <a:r>
              <a:rPr lang="en-GB" sz="1200" u="sng" dirty="0">
                <a:hlinkClick r:id="rId6"/>
              </a:rPr>
              <a:t>Age of Criminal Responsibility (Scotland) Act 2019 – Statutory Guidance on Investigative Interviews</a:t>
            </a:r>
            <a:endParaRPr lang="en-GB" sz="1200" dirty="0"/>
          </a:p>
          <a:p>
            <a:pPr lvl="0"/>
            <a:r>
              <a:rPr lang="en-GB" sz="1200" u="sng" dirty="0">
                <a:hlinkClick r:id="rId7"/>
              </a:rPr>
              <a:t>Age of Criminal Responsibility Act (Scotland) Act 2019 – Statutory Guidance on the use of a Place of Safety</a:t>
            </a:r>
            <a:endParaRPr lang="en-GB" sz="1200" dirty="0"/>
          </a:p>
          <a:p>
            <a:pPr lvl="0"/>
            <a:r>
              <a:rPr lang="en-GB" sz="1200" u="sng" dirty="0">
                <a:hlinkClick r:id="rId8"/>
              </a:rPr>
              <a:t>Age of Criminal Responsibility Act (Scotland) Act 2019 – Child Interview Rights Practitioner Code of Practice</a:t>
            </a:r>
            <a:endParaRPr lang="en-GB" sz="1200" dirty="0"/>
          </a:p>
          <a:p>
            <a:r>
              <a:rPr lang="en-GB" sz="1200" u="sng" dirty="0">
                <a:hlinkClick r:id="rId9"/>
              </a:rPr>
              <a:t>Human rights</a:t>
            </a:r>
            <a:endParaRPr lang="en-GB" sz="1200" u="sng" dirty="0"/>
          </a:p>
          <a:p>
            <a:endParaRPr lang="en-GB" sz="1200" u="sng" dirty="0"/>
          </a:p>
          <a:p>
            <a:endParaRPr lang="en-GB" sz="1200" u="sng"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a:t>
            </a:fld>
            <a:endParaRPr lang="en-GB"/>
          </a:p>
        </p:txBody>
      </p:sp>
    </p:spTree>
    <p:extLst>
      <p:ext uri="{BB962C8B-B14F-4D97-AF65-F5344CB8AC3E}">
        <p14:creationId xmlns:p14="http://schemas.microsoft.com/office/powerpoint/2010/main" val="13340385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lvl="1"/>
            <a:r>
              <a:rPr lang="en-GB" sz="1200" b="1" kern="1200" dirty="0">
                <a:solidFill>
                  <a:schemeClr val="tx1"/>
                </a:solidFill>
                <a:effectLst/>
                <a:latin typeface="+mn-lt"/>
                <a:ea typeface="+mn-ea"/>
                <a:cs typeface="+mn-cs"/>
              </a:rPr>
              <a:t>Where there is no risk of immediate, significant harm or further such harm, police will act in line with their duties to ensure the safety of the child believed to have caused or risked causing harm. </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police use </a:t>
            </a:r>
            <a:r>
              <a:rPr lang="en-GB" sz="1200" b="1" kern="1200" dirty="0" err="1">
                <a:solidFill>
                  <a:schemeClr val="tx1"/>
                </a:solidFill>
                <a:effectLst/>
                <a:latin typeface="+mn-lt"/>
                <a:ea typeface="+mn-ea"/>
                <a:cs typeface="+mn-cs"/>
              </a:rPr>
              <a:t>s28</a:t>
            </a:r>
            <a:r>
              <a:rPr lang="en-GB" sz="1200" b="1" kern="1200" dirty="0">
                <a:solidFill>
                  <a:schemeClr val="tx1"/>
                </a:solidFill>
                <a:effectLst/>
                <a:latin typeface="+mn-lt"/>
                <a:ea typeface="+mn-ea"/>
                <a:cs typeface="+mn-cs"/>
              </a:rPr>
              <a:t> powers they will contact social work and advise that they are dealing with an ACRA incident. Police will provide a synopsis of the incident.</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In all cases police and social work will undertake checks to assess the suitability of any arrangements. Social work will undertake relevant checks based on the information provided and will share relevant and proportionate information to inform decision making. This will include (where relevant and if known):</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child protection register</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check</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concerns or alerts</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noted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legal status of the child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child’s place of residence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Social Work will identify the most appropriate Place of Safety for the child, in a timeous manner.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anticipated that in most situations, police will return a child to their home where the child is willing to accompany them, or in accordance with their powers under the Police and Fire Reform (Scotland) Act 2012 and formal use of ACRA powers will not be required.</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 A child’s home or place of residence can be a Place of Safety and police can take a child there under </a:t>
            </a:r>
            <a:r>
              <a:rPr lang="en-GB" sz="1200" b="1" kern="1200" dirty="0" err="1">
                <a:solidFill>
                  <a:schemeClr val="tx1"/>
                </a:solidFill>
                <a:effectLst/>
                <a:latin typeface="+mn-lt"/>
                <a:ea typeface="+mn-ea"/>
                <a:cs typeface="+mn-cs"/>
              </a:rPr>
              <a:t>s28</a:t>
            </a:r>
            <a:r>
              <a:rPr lang="en-GB" sz="1200" b="1" kern="1200" dirty="0">
                <a:solidFill>
                  <a:schemeClr val="tx1"/>
                </a:solidFill>
                <a:effectLst/>
                <a:latin typeface="+mn-lt"/>
                <a:ea typeface="+mn-ea"/>
                <a:cs typeface="+mn-cs"/>
              </a:rPr>
              <a:t> power.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a child cannot be returned to the care of the parent or carer, consideration should be given to the suitability of extended family, friends and other relevant adults as appropriate to ensure the care and protection of the child.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section 28 power will cease to have effect where Police consider that the child’s immediate care and protection is adequately met by leaving them in a place where a suitable person(s) is capable of attending to the child’s needs. </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Early liaison with Social Work is essential to ensure that the child’s needs at that time can be met. Social Work can make other provision for a child such as a foster care, residential care or other suitable premises. This will be considered on a case by case basis.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Social Work are unable to provide a place, the child should be taken to the nearest police station that has an identified Place of Safety room, at which time the attending officer will continue to liaise with Social Work to ascertain a more suitable location to transfer the child to.</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Only Police can exercise the section 28 power. Police can take a child to a POS. Police can ask a Local Authority to keep the child as part of the exercise of the power until arrangements are made for the care and protection of the child. Social Work will make an assessment of the needs and risks on a case by case basis.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essential that officers discuss with social work colleagues any concerns they may have about the child’s behaviour. If the child is calm and compliant then officers may leave the child with the Local Authority. If the circumstances change and the Local Authority staff ask for officers to return for any reason, it is essential that officers return immediately to support their colleagues.</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there is any identified risk that the child may attempt to harm anyone whilst in the care of the Local Authority or attempt to abscond, it is incumbent on Police to remain with the child. Local Authority staff will have no power under section 28 to intervene in such instances.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Police are empowered to use reasonable force in the exercise of this power.</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There are also additional considerations where intimate forensic data or samples (may only be taken under the authority of a Sheriff’s Order for Forensic Data and Samples) need to be obtained from the child (so that evidence is not lost or destroyed), in order to properly investigate the incident. In most cases the requirement for intimate samples is likely to be time sensitive and so the preference is that if there are powers to take the child to a Place of Safety then it should be a suitable space to facilitate a forensic medical examination of the child (i.e. an NHS facility). Discussion will need to take place with the local hospital to seek agreement to taking the child there and keeping them there under </a:t>
            </a:r>
            <a:r>
              <a:rPr lang="en-GB" sz="1200" b="1" kern="1200" dirty="0" err="1">
                <a:solidFill>
                  <a:schemeClr val="tx1"/>
                </a:solidFill>
                <a:effectLst/>
                <a:latin typeface="+mn-lt"/>
                <a:ea typeface="+mn-ea"/>
                <a:cs typeface="+mn-cs"/>
              </a:rPr>
              <a:t>s.28</a:t>
            </a:r>
            <a:r>
              <a:rPr lang="en-GB" sz="1200" b="1" kern="1200" dirty="0">
                <a:solidFill>
                  <a:schemeClr val="tx1"/>
                </a:solidFill>
                <a:effectLst/>
                <a:latin typeface="+mn-lt"/>
                <a:ea typeface="+mn-ea"/>
                <a:cs typeface="+mn-cs"/>
              </a:rPr>
              <a:t> for the purposes of conducting a Forensic Medical Examination. This will be on a case by case basis.</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In specific circumstances, police may decide to remain with the child in a Place of Safety, for example where forensic samples are required. These arrangements will not be suitable for some social work and other places of safety and therefore a police station may be the only suitable venue.</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Following the use of this power, an ACRA IRD should take place in most cases.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Supporting the child in these circumstances is important and a trauma informed approach should be used. Police and social work will collaborate to ensure the wellbeing of the child is considered and their rights respected.</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Information must be gathered to inform police reports to Scottish Ministers.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the child is left in the care of the Local Authority, police will advise  Social Work of the time the </a:t>
            </a:r>
            <a:r>
              <a:rPr lang="en-GB" sz="1200" b="1" kern="1200" dirty="0" err="1">
                <a:solidFill>
                  <a:schemeClr val="tx1"/>
                </a:solidFill>
                <a:effectLst/>
                <a:latin typeface="+mn-lt"/>
                <a:ea typeface="+mn-ea"/>
                <a:cs typeface="+mn-cs"/>
              </a:rPr>
              <a:t>s.28</a:t>
            </a:r>
            <a:r>
              <a:rPr lang="en-GB" sz="1200" b="1" kern="1200" dirty="0">
                <a:solidFill>
                  <a:schemeClr val="tx1"/>
                </a:solidFill>
                <a:effectLst/>
                <a:latin typeface="+mn-lt"/>
                <a:ea typeface="+mn-ea"/>
                <a:cs typeface="+mn-cs"/>
              </a:rPr>
              <a:t> power has come into effect. Social work will  record the point where the power ends. This information will be noted in the ACRA IRD Record.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following details must be recorded and reported to Scottish Government by Police: </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nature and circumstances of the incident;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evidence of risk to others;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rationale for not returning the child home (where applicable);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date, time and location use of the power started and ended;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details of officer(s) exercising the power;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type and location of the place of safety;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length of time at the place of safety;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any further movement of the child, with associated times/lengths of stay;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whether the child was kept in a police station, and, if so, the authorising officer and reasons why;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whether the child was kept in a police cell, and, if so, the authorising officer, reasons why and who supervised the child while in the cell;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date, time and details of the parent notified (or the reason if not informed).</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under the Police and Fire Reform (Scotland) Act 2012</a:t>
            </a:r>
            <a:endParaRPr lang="en-GB" sz="1600"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Contact details for social work both during and outwith office hours are provided in the published list however local areas should share specific details and may develop local protocols to support this.</a:t>
            </a:r>
            <a:endParaRPr lang="en-GB" sz="24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24</a:t>
            </a:fld>
            <a:endParaRPr lang="en-GB"/>
          </a:p>
        </p:txBody>
      </p:sp>
    </p:spTree>
    <p:extLst>
      <p:ext uri="{BB962C8B-B14F-4D97-AF65-F5344CB8AC3E}">
        <p14:creationId xmlns:p14="http://schemas.microsoft.com/office/powerpoint/2010/main" val="33283265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b="0" kern="1200" dirty="0">
              <a:solidFill>
                <a:schemeClr val="tx1"/>
              </a:solidFill>
              <a:effectLst/>
              <a:latin typeface="+mn-lt"/>
              <a:ea typeface="+mn-ea"/>
              <a:cs typeface="+mn-cs"/>
            </a:endParaRPr>
          </a:p>
          <a:p>
            <a:endParaRPr lang="en-GB" sz="16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25</a:t>
            </a:fld>
            <a:endParaRPr lang="en-GB"/>
          </a:p>
        </p:txBody>
      </p:sp>
    </p:spTree>
    <p:extLst>
      <p:ext uri="{BB962C8B-B14F-4D97-AF65-F5344CB8AC3E}">
        <p14:creationId xmlns:p14="http://schemas.microsoft.com/office/powerpoint/2010/main" val="25413231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the different levels of harm </a:t>
            </a:r>
            <a:r>
              <a:rPr lang="en-GB" dirty="0" err="1"/>
              <a:t>ie</a:t>
            </a:r>
            <a:r>
              <a:rPr lang="en-GB" dirty="0"/>
              <a:t> ‘serious</a:t>
            </a:r>
            <a:r>
              <a:rPr lang="en-GB" baseline="0" dirty="0"/>
              <a:t> harm’ </a:t>
            </a:r>
            <a:r>
              <a:rPr lang="en-GB" dirty="0"/>
              <a:t> and ‘harm’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Act provides different thresholds of harm, dependent upon the kind of behaviour exhibited. In order for the police powers under the Act to apply, where the behaviour is violent or dangerous, this must result in serious physical harm and where it is sexually violent or sexually coercive, then the harm can be physical or psychological in nature. </a:t>
            </a:r>
          </a:p>
          <a:p>
            <a:endParaRPr lang="en-GB" dirty="0"/>
          </a:p>
          <a:p>
            <a:r>
              <a:rPr lang="en-GB" dirty="0"/>
              <a:t>Definitions are outlines in Guidance: </a:t>
            </a:r>
          </a:p>
          <a:p>
            <a:endParaRPr lang="en-GB" dirty="0"/>
          </a:p>
          <a:p>
            <a:pPr lvl="1"/>
            <a:r>
              <a:rPr lang="en-GB" sz="1200" kern="1200" dirty="0">
                <a:solidFill>
                  <a:schemeClr val="tx1"/>
                </a:solidFill>
                <a:effectLst/>
                <a:latin typeface="+mn-lt"/>
                <a:ea typeface="+mn-ea"/>
                <a:cs typeface="+mn-cs"/>
              </a:rPr>
              <a:t>Harmful behaviour causes physical and/or psychological damage or injury which results in suffering, and/or impairment to health and development. Harmful behaviour can be physical, psychological or sexual in nature.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The extent to which harm might be considered serious has been defined as harmful behaviour of a violent or sexual nature which is life threatening and/or traumatic, and from which recovery, whether physical or psychological, may reasonably be expected to be difficult or impossible.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It is a matter of professional judgement, based on the gathered evidence and context, as to whether the degree of harm to which the victim is believed to have been subjected, is believed of having been subjected, or is likely to be subjected, is serious.</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kern="1200" dirty="0">
                <a:solidFill>
                  <a:schemeClr val="tx1"/>
                </a:solidFill>
                <a:effectLst/>
                <a:latin typeface="+mn-lt"/>
                <a:ea typeface="+mn-ea"/>
                <a:cs typeface="+mn-cs"/>
              </a:rPr>
              <a:t>A single traumatic event may constitute serious harm. Serious harm can also result from an accumulation of significant events, both acute and long-standing, however in order for the investigatory powers of the Act to apply, the behaviour exhibited must meet with the definition of serious harm. </a:t>
            </a:r>
          </a:p>
          <a:p>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27</a:t>
            </a:fld>
            <a:endParaRPr lang="en-GB"/>
          </a:p>
        </p:txBody>
      </p:sp>
    </p:spTree>
    <p:extLst>
      <p:ext uri="{BB962C8B-B14F-4D97-AF65-F5344CB8AC3E}">
        <p14:creationId xmlns:p14="http://schemas.microsoft.com/office/powerpoint/2010/main" val="3586936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r>
              <a:rPr lang="en-GB" dirty="0"/>
              <a:t>This is not a legal definition, but is contained within the Statutory Guidance and Operational Guidance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 </a:t>
            </a:r>
            <a:r>
              <a:rPr lang="en-GB" sz="1200" b="1" dirty="0"/>
              <a:t>single</a:t>
            </a:r>
            <a:r>
              <a:rPr lang="en-GB" sz="1200" dirty="0"/>
              <a:t> traumatic event may cause serious harm. Serious harm can also result from an </a:t>
            </a:r>
            <a:r>
              <a:rPr lang="en-GB" sz="1200" b="1" dirty="0"/>
              <a:t>accumulation </a:t>
            </a:r>
            <a:r>
              <a:rPr lang="en-GB" sz="1200" dirty="0"/>
              <a:t>of significant events, both acute and long-standing, however in order for the investigatory powers of the Act to apply, the behaviour exhibited must meet with the definition of </a:t>
            </a:r>
            <a:r>
              <a:rPr lang="en-GB" sz="1200" b="1" dirty="0"/>
              <a:t>serious harm.  </a:t>
            </a:r>
          </a:p>
          <a:p>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Where there is a historic report of a series of incidents (which may not have been reported at the time they occurred) and they represent a course of conduct against a person that amounts to serious harm, then the powers of investigation under the Act may</a:t>
            </a:r>
            <a:r>
              <a:rPr lang="en-GB" sz="1200" b="0" kern="1200" baseline="0" dirty="0">
                <a:solidFill>
                  <a:schemeClr val="tx1"/>
                </a:solidFill>
                <a:effectLst/>
                <a:latin typeface="+mn-lt"/>
                <a:ea typeface="+mn-ea"/>
                <a:cs typeface="+mn-cs"/>
              </a:rPr>
              <a:t> </a:t>
            </a:r>
            <a:r>
              <a:rPr lang="en-GB" sz="1200" b="0" kern="1200" dirty="0">
                <a:solidFill>
                  <a:schemeClr val="tx1"/>
                </a:solidFill>
                <a:effectLst/>
                <a:latin typeface="+mn-lt"/>
                <a:ea typeface="+mn-ea"/>
                <a:cs typeface="+mn-cs"/>
              </a:rPr>
              <a:t>apply, albeit this will be considered on a case by case basis.</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28</a:t>
            </a:fld>
            <a:endParaRPr lang="en-GB"/>
          </a:p>
        </p:txBody>
      </p:sp>
    </p:spTree>
    <p:extLst>
      <p:ext uri="{BB962C8B-B14F-4D97-AF65-F5344CB8AC3E}">
        <p14:creationId xmlns:p14="http://schemas.microsoft.com/office/powerpoint/2010/main" val="31418333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 has the same meaning as in the Children’s Hearings (Scotland) Act 2011 and includes children under 16 or those aged 16 and 17 who are subject to a Compulsory Supervision Order. There is no power to interview a person 16 or over, unless a Compulsory Supervision Order is in place. </a:t>
            </a:r>
          </a:p>
          <a:p>
            <a:endParaRPr lang="en-GB" sz="1200" kern="1200" dirty="0">
              <a:solidFill>
                <a:schemeClr val="tx1"/>
              </a:solidFill>
              <a:effectLst/>
              <a:latin typeface="+mn-lt"/>
              <a:ea typeface="+mn-ea"/>
              <a:cs typeface="+mn-cs"/>
            </a:endParaRPr>
          </a:p>
          <a:p>
            <a:r>
              <a:rPr lang="en-GB" dirty="0"/>
              <a:t>Police can continue to speak with child witnesses and with children believed to be involved in less harmful behaviour, in an age appropriate way, without applying provisions in the Act. </a:t>
            </a:r>
          </a:p>
          <a:p>
            <a:pPr marL="0" indent="0">
              <a:buNone/>
            </a:pPr>
            <a:endParaRPr lang="en-GB" dirty="0"/>
          </a:p>
          <a:p>
            <a:r>
              <a:rPr lang="en-GB" dirty="0"/>
              <a:t>Police should use professional judgement to establish whether using formal investigative powers within this legislation may be necessary and proportionate.</a:t>
            </a:r>
          </a:p>
          <a:p>
            <a:endParaRPr lang="en-GB" dirty="0"/>
          </a:p>
          <a:p>
            <a:r>
              <a:rPr lang="en-GB" b="1" dirty="0"/>
              <a:t>In cases where there is a risk of loss of life and there is a need for Urgent Questioning, there will be limited or no opportunity for planning and the questioning will be undertaken solely by police. </a:t>
            </a:r>
          </a:p>
          <a:p>
            <a:endParaRPr lang="en-GB" dirty="0"/>
          </a:p>
          <a:p>
            <a:r>
              <a:rPr lang="en-GB" dirty="0"/>
              <a:t>This will not take the form of an investigative interview but will be immediate action taken by police to elicit information from a child that is essential to the securing the safety of another person.</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29</a:t>
            </a:fld>
            <a:endParaRPr lang="en-GB"/>
          </a:p>
        </p:txBody>
      </p:sp>
    </p:spTree>
    <p:extLst>
      <p:ext uri="{BB962C8B-B14F-4D97-AF65-F5344CB8AC3E}">
        <p14:creationId xmlns:p14="http://schemas.microsoft.com/office/powerpoint/2010/main" val="3995391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cases where there is a risk of loss of life and there is a need for Urgent Questioning, there will be limited or no opportunity for planning and the questioning will be undertaken solely by police. This will not take the form of an investigative interview but will be immediate action taken by police to elicit information from a child that is essential to the securing the safety of another person(s).</a:t>
            </a:r>
            <a:r>
              <a:rPr lang="en-GB" dirty="0">
                <a:effectLst/>
              </a:rPr>
              <a:t> </a:t>
            </a:r>
            <a:r>
              <a:rPr lang="en-GB" sz="1200" kern="1200" dirty="0">
                <a:solidFill>
                  <a:schemeClr val="tx1"/>
                </a:solidFill>
                <a:effectLst/>
                <a:latin typeface="+mn-lt"/>
                <a:ea typeface="+mn-ea"/>
                <a:cs typeface="+mn-cs"/>
              </a:rPr>
              <a:t>As defined in s 39(3) </a:t>
            </a:r>
          </a:p>
          <a:p>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30</a:t>
            </a:fld>
            <a:endParaRPr lang="en-GB"/>
          </a:p>
        </p:txBody>
      </p:sp>
    </p:spTree>
    <p:extLst>
      <p:ext uri="{BB962C8B-B14F-4D97-AF65-F5344CB8AC3E}">
        <p14:creationId xmlns:p14="http://schemas.microsoft.com/office/powerpoint/2010/main" val="38271498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practice</a:t>
            </a:r>
            <a:r>
              <a:rPr lang="en-GB" baseline="0" dirty="0"/>
              <a:t> Investigative Interviews will be undertaken jointly by police and social work.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dirty="0"/>
              <a:t>This means that social work and police </a:t>
            </a:r>
            <a:r>
              <a:rPr lang="en-GB" sz="1200" b="1" i="1" dirty="0"/>
              <a:t>collaborate</a:t>
            </a:r>
            <a:r>
              <a:rPr lang="en-GB" sz="1200" i="1" dirty="0"/>
              <a:t> to jointly discuss whether this is in the </a:t>
            </a:r>
            <a:r>
              <a:rPr lang="en-GB" sz="1200" b="1" i="1" dirty="0"/>
              <a:t>best interests </a:t>
            </a:r>
            <a:r>
              <a:rPr lang="en-GB" sz="1200" i="1" dirty="0"/>
              <a:t>of the child and if it is </a:t>
            </a:r>
            <a:r>
              <a:rPr lang="en-GB" sz="1200" b="1" i="1" dirty="0"/>
              <a:t>necessary</a:t>
            </a:r>
            <a:r>
              <a:rPr lang="en-GB" sz="1200" i="1" dirty="0"/>
              <a:t> to the police investigation and thereafter to determine the best approach to seeking the interview.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31</a:t>
            </a:fld>
            <a:endParaRPr lang="en-GB"/>
          </a:p>
        </p:txBody>
      </p:sp>
    </p:spTree>
    <p:extLst>
      <p:ext uri="{BB962C8B-B14F-4D97-AF65-F5344CB8AC3E}">
        <p14:creationId xmlns:p14="http://schemas.microsoft.com/office/powerpoint/2010/main" val="30713682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32</a:t>
            </a:fld>
            <a:endParaRPr lang="en-GB"/>
          </a:p>
        </p:txBody>
      </p:sp>
    </p:spTree>
    <p:extLst>
      <p:ext uri="{BB962C8B-B14F-4D97-AF65-F5344CB8AC3E}">
        <p14:creationId xmlns:p14="http://schemas.microsoft.com/office/powerpoint/2010/main" val="19564738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In practice, there is alignment with multi-agency IRD principles, approach and processes as outlined in the National Guidance for Child Protection in Scotland (2021), </a:t>
            </a:r>
            <a:r>
              <a:rPr lang="en-GB" sz="90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however there are some specific considerations and additional requirements for IRDs in relation to the requirements of the Act.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An IRD is required to ensure a co-ordinated inter-agency response to concerning behaviour and plan for the right support for the child and family.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dirty="0"/>
              <a:t>Principles and approach to ACRA</a:t>
            </a:r>
            <a:r>
              <a:rPr lang="en-GB" baseline="0" dirty="0"/>
              <a:t> IRD’s is outlined in the Operational Guidance </a:t>
            </a:r>
            <a:endParaRPr lang="en-GB" dirty="0"/>
          </a:p>
          <a:p>
            <a:r>
              <a:rPr lang="en-GB" sz="1200" b="1" kern="1200" dirty="0">
                <a:solidFill>
                  <a:schemeClr val="tx1"/>
                </a:solidFill>
                <a:effectLst/>
                <a:latin typeface="+mn-lt"/>
                <a:ea typeface="+mn-ea"/>
                <a:cs typeface="+mn-cs"/>
              </a:rPr>
              <a:t>Definition: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An </a:t>
            </a:r>
            <a:r>
              <a:rPr lang="en-GB" sz="1200" b="1" kern="1200" dirty="0">
                <a:solidFill>
                  <a:schemeClr val="tx1"/>
                </a:solidFill>
                <a:effectLst/>
                <a:latin typeface="+mn-lt"/>
                <a:ea typeface="+mn-ea"/>
                <a:cs typeface="+mn-cs"/>
              </a:rPr>
              <a:t>ACRA Inter-agency Referral Discussion (IRD)</a:t>
            </a:r>
            <a:r>
              <a:rPr lang="en-GB" sz="1200" kern="1200" dirty="0">
                <a:solidFill>
                  <a:schemeClr val="tx1"/>
                </a:solidFill>
                <a:effectLst/>
                <a:latin typeface="+mn-lt"/>
                <a:ea typeface="+mn-ea"/>
                <a:cs typeface="+mn-cs"/>
              </a:rPr>
              <a:t> is the beginning of the formal process of information sharing, risk and needs assessment, analysis and decision-making, following the reported concern about the </a:t>
            </a:r>
            <a:r>
              <a:rPr lang="en-GB" sz="1200" b="1" kern="1200" dirty="0">
                <a:solidFill>
                  <a:schemeClr val="tx1"/>
                </a:solidFill>
                <a:effectLst/>
                <a:latin typeface="+mn-lt"/>
                <a:ea typeface="+mn-ea"/>
                <a:cs typeface="+mn-cs"/>
              </a:rPr>
              <a:t>child’s behaviour</a:t>
            </a:r>
            <a:r>
              <a:rPr lang="en-GB" sz="1200" kern="1200" dirty="0">
                <a:solidFill>
                  <a:schemeClr val="tx1"/>
                </a:solidFill>
                <a:effectLst/>
                <a:latin typeface="+mn-lt"/>
                <a:ea typeface="+mn-ea"/>
                <a:cs typeface="+mn-cs"/>
              </a:rPr>
              <a:t> that has </a:t>
            </a:r>
            <a:r>
              <a:rPr lang="en-GB" sz="1200" b="1" kern="1200" dirty="0">
                <a:solidFill>
                  <a:schemeClr val="tx1"/>
                </a:solidFill>
                <a:effectLst/>
                <a:latin typeface="+mn-lt"/>
                <a:ea typeface="+mn-ea"/>
                <a:cs typeface="+mn-cs"/>
              </a:rPr>
              <a:t>caused </a:t>
            </a:r>
            <a:r>
              <a:rPr lang="en-GB" sz="1200" kern="1200" dirty="0">
                <a:solidFill>
                  <a:schemeClr val="tx1"/>
                </a:solidFill>
                <a:effectLst/>
                <a:latin typeface="+mn-lt"/>
                <a:ea typeface="+mn-ea"/>
                <a:cs typeface="+mn-cs"/>
              </a:rPr>
              <a:t>or has</a:t>
            </a:r>
            <a:r>
              <a:rPr lang="en-GB" sz="1200" b="1" kern="1200" dirty="0">
                <a:solidFill>
                  <a:schemeClr val="tx1"/>
                </a:solidFill>
                <a:effectLst/>
                <a:latin typeface="+mn-lt"/>
                <a:ea typeface="+mn-ea"/>
                <a:cs typeface="+mn-cs"/>
              </a:rPr>
              <a:t> risked causing</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serious physical harm and/or any kind of sexual harm – physical, sexual, psychological or otherwise</a:t>
            </a:r>
            <a:r>
              <a:rPr lang="en-GB" sz="1200" kern="1200" dirty="0">
                <a:solidFill>
                  <a:schemeClr val="tx1"/>
                </a:solidFill>
                <a:effectLst/>
                <a:latin typeface="+mn-lt"/>
                <a:ea typeface="+mn-ea"/>
                <a:cs typeface="+mn-cs"/>
              </a:rPr>
              <a:t>) harm to another person. </a:t>
            </a:r>
          </a:p>
          <a:p>
            <a:r>
              <a:rPr lang="en-GB" sz="1200" b="1" kern="1200" dirty="0">
                <a:solidFill>
                  <a:schemeClr val="tx1"/>
                </a:solidFill>
                <a:effectLst/>
                <a:latin typeface="+mn-lt"/>
                <a:ea typeface="+mn-ea"/>
                <a:cs typeface="+mn-cs"/>
              </a:rPr>
              <a:t>Purpose: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An ACRA IRD is required to ensure a co-ordinated inter-agency response to concerning behaviour. The ACRA IRD will make decisions in relation to investigative interviews, the plan for an interview, if required, and consider relevant and necessary supports for the child and family.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Instigation: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Police are likely to instigate an ACRA IRD, however other agencies can also make a request to convene an ACRA IRD where reports of serious harmful behaviour are made to other statutory agencies.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33</a:t>
            </a:fld>
            <a:endParaRPr lang="en-GB"/>
          </a:p>
        </p:txBody>
      </p:sp>
    </p:spTree>
    <p:extLst>
      <p:ext uri="{BB962C8B-B14F-4D97-AF65-F5344CB8AC3E}">
        <p14:creationId xmlns:p14="http://schemas.microsoft.com/office/powerpoint/2010/main" val="2687814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a:solidFill>
                  <a:schemeClr val="tx1"/>
                </a:solidFill>
                <a:effectLst/>
                <a:latin typeface="+mn-lt"/>
                <a:ea typeface="+mn-ea"/>
                <a:cs typeface="+mn-cs"/>
              </a:rPr>
              <a:t>An ACRA IRD must be convened as soon as reasonably practicable where there are reasonable grounds to believed that a child (whilst aged under 12) has caused or risked causing harm (serious physical or otherwise) to another person.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An ACRA IRD will coordinate decision-making and planning and will assess whether the provisions of the Act apply if this has not already been established.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ACRA IRD is likely to be instigated by police and will be facilitated by the local designated IRD Detective Sergeant and a social worker (usually a Senior Social Worker/ Team Manager) in line with local processes.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Police have a duty to conduct a thorough investigation of the incident and must liaise with social work to undertake an assessment of risk, needs and protective measures that may be required for any child.  Police will share information relating to the incident under investigation, including evidence gathered thus far (where appropriate and proportionate) and the facts that have been established.</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ACRA IRD will take cognisance of the ongoing police investigation into the incident, including ongoing police enquiries and how new information may influence decision making.</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During the ACRA IRD, all available evidence (both inculpatory and exculpatory) should be shared (where appropriate and proportionate) and discussions should focus on whether the evidence is sufficient to establish the circumstances of the incident and who was responsible. Where these facts can be ascertained, then careful consideration must be given as to whether an interview is </a:t>
            </a:r>
            <a:r>
              <a:rPr lang="en-GB" sz="1200" b="1" i="1" kern="1200" dirty="0">
                <a:solidFill>
                  <a:schemeClr val="tx1"/>
                </a:solidFill>
                <a:effectLst/>
                <a:latin typeface="+mn-lt"/>
                <a:ea typeface="+mn-ea"/>
                <a:cs typeface="+mn-cs"/>
              </a:rPr>
              <a:t>necessary </a:t>
            </a:r>
            <a:r>
              <a:rPr lang="en-GB" sz="1200" b="1" kern="1200" dirty="0">
                <a:solidFill>
                  <a:schemeClr val="tx1"/>
                </a:solidFill>
                <a:effectLst/>
                <a:latin typeface="+mn-lt"/>
                <a:ea typeface="+mn-ea"/>
                <a:cs typeface="+mn-cs"/>
              </a:rPr>
              <a:t>for the investigation. Due to the fluid nature of investigations, the initial ACRA IRD may not determine in the early stages that an ACRA investigative interview is necessary and may need to be reviewed as the police investigation progresses.  It is likely that the Senior Investigating Officer will provide and input into or be present at the IRD. The assistance and input from a Police Interview Advisor may also be sought in the most serious cases.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ACRA IRD should take place prior to any investigative procedures directly involving the child. This does not preclude the police from continuing with the investigation and securing evidence from other sources or the application of appropriately authorised ACRA urgent powers.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 This exception applies where police need to question a child immediately where there is a risk of loss of life . Under these conditions, a retrospective ACRA IRD will take place and a Sheriff’s CIO must be applied for as soon as reasonably practicable.  This could also apply where forensic data and samples have been taken from the child under the authorisation of a Superintendent or above, in urgent cases.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 At any stage during the ACRA IRD, where possible, the police should also relay any intentions to make an application for a Sheriff’s Order for Search or Forensic Data and Samples and will provide the rationale for such an action. The legislation does not mandate for consultation with the local authority in respect of these particular Orders and there may be occasions when it has been necessary to apply for such an Order to secure evidence (forensic or otherwise) in advance of any ACRA IRD. Transparency across all actions is good practice and may result in the sharing of additional information that could influence subsequent decision making.</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should be noted, however, that where a Sheriff’s Order for Forensic Data and Samples is to be sought in respect of obtaining intimate samples, then an ACRA IRD must take place.</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 There may be occasions when emergency forensic samples need to be taken from the child. It is competent for police to act under these circumstances in the absence of an ACRA IRD having taken place.  Police should always make every effort to seek the guidance of social work in relation to any actions taken directly involving the child and must always explain to the child what they are doing and why.</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 A collaborative approach is always good practice when seeking the agreement of the child and parent to conduct an investigative interview or if a CIO is sought. Police and social work must work together to plan for the investigative interview.</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exception to this might be where the decision at the ACRA IRD is that the investigative interview will be police only. Under these circumstances, planning may be undertaken by police, however best practice would always be joint planning for the investigative interview, regardless of whether or not it is single agency led.</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Act provides that prior to making an application for a Sheriff’s CIO, police must consult with the local authority about the application and the provisional plan and therefore an ACRA IRD must take place prior to making an application to a Sheriff for a CIO, unless it is impracticable to do so.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Social work or other services may know the child and family and have existing relationships. This can provide helpful support and assistance with planning and engagement with the child and parent/ carer.</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important that the child and family receive the right support during this process and the ongoing police investigation does not prevent social work from engaging with and supporting the family and undertaking any assessment as required. Prior to an investigative interview however any social work interaction with the child and family should not involve direct discussion about the incident that is subject of the police investigation.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endParaRPr lang="en-GB" sz="16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34</a:t>
            </a:fld>
            <a:endParaRPr lang="en-GB"/>
          </a:p>
        </p:txBody>
      </p:sp>
    </p:spTree>
    <p:extLst>
      <p:ext uri="{BB962C8B-B14F-4D97-AF65-F5344CB8AC3E}">
        <p14:creationId xmlns:p14="http://schemas.microsoft.com/office/powerpoint/2010/main" val="3211529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u="sng" dirty="0">
              <a:hlinkClick r:id="rId3"/>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hlinkClick r:id="rId3"/>
              </a:rPr>
              <a:t>Human rights: Children's rights - </a:t>
            </a:r>
            <a:r>
              <a:rPr lang="en-GB" u="sng" dirty="0" err="1">
                <a:hlinkClick r:id="rId3"/>
              </a:rPr>
              <a:t>gov.scot</a:t>
            </a:r>
            <a:r>
              <a:rPr lang="en-GB" u="sng" dirty="0">
                <a:hlinkClick r:id="rId3"/>
              </a:rPr>
              <a:t> (www.gov.scot)</a:t>
            </a:r>
            <a:endParaRPr lang="en-GB"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u="sng" dirty="0"/>
          </a:p>
          <a:p>
            <a:r>
              <a:rPr lang="en-GB" sz="1200" b="1" i="0" kern="1200" dirty="0">
                <a:solidFill>
                  <a:schemeClr val="tx1"/>
                </a:solidFill>
                <a:effectLst/>
                <a:latin typeface="+mn-lt"/>
                <a:ea typeface="+mn-ea"/>
                <a:cs typeface="+mn-cs"/>
              </a:rPr>
              <a:t>What is the United Nations Convention on the Rights of the Child (</a:t>
            </a:r>
            <a:r>
              <a:rPr lang="en-GB" sz="1200" b="1" i="0" kern="1200" dirty="0" err="1">
                <a:solidFill>
                  <a:schemeClr val="tx1"/>
                </a:solidFill>
                <a:effectLst/>
                <a:latin typeface="+mn-lt"/>
                <a:ea typeface="+mn-ea"/>
                <a:cs typeface="+mn-cs"/>
              </a:rPr>
              <a:t>UNCRC</a:t>
            </a:r>
            <a:r>
              <a:rPr lang="en-GB" sz="1200" b="1" i="0" kern="1200" dirty="0">
                <a:solidFill>
                  <a:schemeClr val="tx1"/>
                </a:solidFill>
                <a:effectLst/>
                <a:latin typeface="+mn-lt"/>
                <a:ea typeface="+mn-ea"/>
                <a:cs typeface="+mn-cs"/>
              </a:rPr>
              <a:t>)?</a:t>
            </a:r>
          </a:p>
          <a:p>
            <a:r>
              <a:rPr lang="en-GB" sz="1200" b="0" i="0" kern="1200" dirty="0">
                <a:solidFill>
                  <a:schemeClr val="tx1"/>
                </a:solidFill>
                <a:effectLst/>
                <a:latin typeface="+mn-lt"/>
                <a:ea typeface="+mn-ea"/>
                <a:cs typeface="+mn-cs"/>
              </a:rPr>
              <a:t>The </a:t>
            </a:r>
            <a:r>
              <a:rPr lang="en-GB" sz="1200" b="0" i="0" kern="1200" dirty="0" err="1">
                <a:solidFill>
                  <a:schemeClr val="tx1"/>
                </a:solidFill>
                <a:effectLst/>
                <a:latin typeface="+mn-lt"/>
                <a:ea typeface="+mn-ea"/>
                <a:cs typeface="+mn-cs"/>
              </a:rPr>
              <a:t>UNCRC</a:t>
            </a:r>
            <a:r>
              <a:rPr lang="en-GB" sz="1200" b="0" i="0" kern="1200" dirty="0">
                <a:solidFill>
                  <a:schemeClr val="tx1"/>
                </a:solidFill>
                <a:effectLst/>
                <a:latin typeface="+mn-lt"/>
                <a:ea typeface="+mn-ea"/>
                <a:cs typeface="+mn-cs"/>
              </a:rPr>
              <a:t> is the 'gold standard' across the world for children's rights. It covers all aspects of a child's life and sets out the civil, political, economic, social and cultural rights that all children everywhere are entitled to. It also explains how adults and governments must work together to make sure all children can enjoy all their rights.</a:t>
            </a:r>
          </a:p>
          <a:p>
            <a:r>
              <a:rPr lang="en-GB" sz="1200" b="1" i="0" kern="1200" dirty="0">
                <a:solidFill>
                  <a:schemeClr val="tx1"/>
                </a:solidFill>
                <a:effectLst/>
                <a:latin typeface="+mn-lt"/>
                <a:ea typeface="+mn-ea"/>
                <a:cs typeface="+mn-cs"/>
              </a:rPr>
              <a:t>What are "human rights" and "children's rights"?</a:t>
            </a:r>
          </a:p>
          <a:p>
            <a:r>
              <a:rPr lang="en-GB" sz="1200" b="0" i="0" kern="1200" dirty="0">
                <a:solidFill>
                  <a:schemeClr val="tx1"/>
                </a:solidFill>
                <a:effectLst/>
                <a:latin typeface="+mn-lt"/>
                <a:ea typeface="+mn-ea"/>
                <a:cs typeface="+mn-cs"/>
              </a:rPr>
              <a:t>Human rights are the basic rights and freedoms that belong to every person in the world.</a:t>
            </a:r>
          </a:p>
          <a:p>
            <a:r>
              <a:rPr lang="en-GB" sz="1200" b="0" i="0" kern="1200" dirty="0">
                <a:solidFill>
                  <a:schemeClr val="tx1"/>
                </a:solidFill>
                <a:effectLst/>
                <a:latin typeface="+mn-lt"/>
                <a:ea typeface="+mn-ea"/>
                <a:cs typeface="+mn-cs"/>
              </a:rPr>
              <a:t>Children and young people have the same human rights as adults. They also have specific children's rights under the </a:t>
            </a:r>
            <a:r>
              <a:rPr lang="en-GB" sz="1200" b="0" i="0" kern="1200" dirty="0" err="1">
                <a:solidFill>
                  <a:schemeClr val="tx1"/>
                </a:solidFill>
                <a:effectLst/>
                <a:latin typeface="+mn-lt"/>
                <a:ea typeface="+mn-ea"/>
                <a:cs typeface="+mn-cs"/>
              </a:rPr>
              <a:t>UNCRC</a:t>
            </a:r>
            <a:r>
              <a:rPr lang="en-GB" sz="1200" b="0" i="0" kern="1200" dirty="0">
                <a:solidFill>
                  <a:schemeClr val="tx1"/>
                </a:solidFill>
                <a:effectLst/>
                <a:latin typeface="+mn-lt"/>
                <a:ea typeface="+mn-ea"/>
                <a:cs typeface="+mn-cs"/>
              </a:rPr>
              <a:t> that recognise their special needs so that they can develop to reach their full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Additional guidance is provided in the </a:t>
            </a:r>
            <a:r>
              <a:rPr lang="en-GB" sz="1600" u="sng" dirty="0">
                <a:hlinkClick r:id="rId4"/>
              </a:rPr>
              <a:t>Council of Europe Guidelines on Child-Friendly Justice</a:t>
            </a:r>
            <a:r>
              <a:rPr lang="en-GB" sz="160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The UN Convention on the Rights of the Child provides further detail on upholding children’s human rights in justice settings in </a:t>
            </a:r>
            <a:r>
              <a:rPr lang="en-GB" sz="1600" u="sng" dirty="0">
                <a:hlinkClick r:id="rId5"/>
              </a:rPr>
              <a:t>General Comment 24</a:t>
            </a:r>
            <a:r>
              <a:rPr lang="en-GB" sz="1600" dirty="0"/>
              <a:t>, including during police interviews.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cs typeface="Arial" panose="020B0604020202020204" pitchFamily="34" charset="0"/>
              </a:rPr>
              <a:t>This includes advice from the UN on what a child-friendly justice system should contain. It specifically provides advice on the minimum age of criminal responsibility for Member States.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a:t>
            </a:fld>
            <a:endParaRPr lang="en-GB"/>
          </a:p>
        </p:txBody>
      </p:sp>
    </p:spTree>
    <p:extLst>
      <p:ext uri="{BB962C8B-B14F-4D97-AF65-F5344CB8AC3E}">
        <p14:creationId xmlns:p14="http://schemas.microsoft.com/office/powerpoint/2010/main" val="2543497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a:solidFill>
                  <a:schemeClr val="tx1"/>
                </a:solidFill>
                <a:effectLst/>
                <a:latin typeface="+mn-lt"/>
                <a:ea typeface="+mn-ea"/>
                <a:cs typeface="+mn-cs"/>
              </a:rPr>
              <a:t>The following criteria must be met with, in order to seek an investigative interview with a child who it is believed that (whilst aged under 12);</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by behaving in a violent or dangerous way, has caused or risked causing </a:t>
            </a:r>
            <a:r>
              <a:rPr lang="en-GB" sz="1200" i="1" kern="1200" dirty="0">
                <a:solidFill>
                  <a:schemeClr val="tx1"/>
                </a:solidFill>
                <a:effectLst/>
                <a:latin typeface="+mn-lt"/>
                <a:ea typeface="+mn-ea"/>
                <a:cs typeface="+mn-cs"/>
              </a:rPr>
              <a:t>serious physical</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harm</a:t>
            </a:r>
            <a:r>
              <a:rPr lang="en-GB" sz="1200" kern="1200" dirty="0">
                <a:solidFill>
                  <a:schemeClr val="tx1"/>
                </a:solidFill>
                <a:effectLst/>
                <a:latin typeface="+mn-lt"/>
                <a:ea typeface="+mn-ea"/>
                <a:cs typeface="+mn-cs"/>
              </a:rPr>
              <a:t> to another person, or </a:t>
            </a:r>
          </a:p>
          <a:p>
            <a:pPr lvl="0"/>
            <a:r>
              <a:rPr lang="en-GB" sz="1200" kern="1200" dirty="0">
                <a:solidFill>
                  <a:schemeClr val="tx1"/>
                </a:solidFill>
                <a:effectLst/>
                <a:latin typeface="+mn-lt"/>
                <a:ea typeface="+mn-ea"/>
                <a:cs typeface="+mn-cs"/>
              </a:rPr>
              <a:t>by behaving in a sexually violent or sexually coercive way, has caused or risked causing </a:t>
            </a:r>
            <a:r>
              <a:rPr lang="en-GB" sz="1200" i="1" kern="1200" dirty="0">
                <a:solidFill>
                  <a:schemeClr val="tx1"/>
                </a:solidFill>
                <a:effectLst/>
                <a:latin typeface="+mn-lt"/>
                <a:ea typeface="+mn-ea"/>
                <a:cs typeface="+mn-cs"/>
              </a:rPr>
              <a:t>harm</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whether physical or not</a:t>
            </a:r>
            <a:r>
              <a:rPr lang="en-GB" sz="1200" kern="1200" dirty="0">
                <a:solidFill>
                  <a:schemeClr val="tx1"/>
                </a:solidFill>
                <a:effectLst/>
                <a:latin typeface="+mn-lt"/>
                <a:ea typeface="+mn-ea"/>
                <a:cs typeface="+mn-cs"/>
              </a:rPr>
              <a:t>) to another person.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Consideration must be given to:</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necessity of an interview in relation to the police investigation;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suitability of conducting an interview with the child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if this would be in the child’s best interests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and to the primary purpose of the interview, which is to:</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seek an explanation from the child as to what happened;</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understand their role, if any, in the incident; and </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identify any other people who were involved or may be at risk of harm. </a:t>
            </a:r>
          </a:p>
          <a:p>
            <a:pPr lvl="1"/>
            <a:endParaRPr lang="en-GB" sz="1200" b="1"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Prior to seeking Agreement to conduct an interview, an ACRA IRD should have taken place where the following should be discussed and recorded;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who needs to agree;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who can agree (both in terms of fitting the criteria of parent and ensuring capacity to agree);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any concerns about the suitability of the parent to provide agreement. If so, this would mean an order needs to be considered;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what information needs to be provided to the child and parent to inform their decision to agree and in what format the information needs to be presented;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if there is any other information, in addition to that included on the </a:t>
            </a:r>
            <a:r>
              <a:rPr lang="en-GB" sz="1200" i="1" kern="1200" dirty="0">
                <a:solidFill>
                  <a:schemeClr val="tx1"/>
                </a:solidFill>
                <a:effectLst/>
                <a:latin typeface="+mn-lt"/>
                <a:ea typeface="+mn-ea"/>
                <a:cs typeface="+mn-cs"/>
              </a:rPr>
              <a:t>Child Information Leaflet – Interview by Agreement</a:t>
            </a:r>
            <a:r>
              <a:rPr lang="en-GB" sz="1200" kern="1200" dirty="0">
                <a:solidFill>
                  <a:schemeClr val="tx1"/>
                </a:solidFill>
                <a:effectLst/>
                <a:latin typeface="+mn-lt"/>
                <a:ea typeface="+mn-ea"/>
                <a:cs typeface="+mn-cs"/>
              </a:rPr>
              <a:t> that is available and should be provided to inform the child and parent’s decision, and how will that be communicated;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parent and child’s understanding of the information contained in the leaflet;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what additional support  may be required to assist with their engagement and understanding;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what the </a:t>
            </a:r>
            <a:r>
              <a:rPr lang="en-GB" sz="1200" i="1" kern="1200" dirty="0">
                <a:solidFill>
                  <a:schemeClr val="tx1"/>
                </a:solidFill>
                <a:effectLst/>
                <a:latin typeface="+mn-lt"/>
                <a:ea typeface="+mn-ea"/>
                <a:cs typeface="+mn-cs"/>
              </a:rPr>
              <a:t>potential</a:t>
            </a:r>
            <a:r>
              <a:rPr lang="en-GB" sz="1200" kern="1200" dirty="0">
                <a:solidFill>
                  <a:schemeClr val="tx1"/>
                </a:solidFill>
                <a:effectLst/>
                <a:latin typeface="+mn-lt"/>
                <a:ea typeface="+mn-ea"/>
                <a:cs typeface="+mn-cs"/>
              </a:rPr>
              <a:t> outcomes from the interview are, for example, no further action required, referral to partner agencies, other supports/interventions;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who and how the agreement will be sought (most likely in person or by telephone);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how understanding will be verified;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how any potential scenarios will be responded to (for example, requests to consult someone, time to consider etc).</a:t>
            </a:r>
          </a:p>
          <a:p>
            <a:pPr marL="0" indent="0">
              <a:buFont typeface="Arial" panose="020B0604020202020204" pitchFamily="34" charset="0"/>
              <a:buNone/>
            </a:pP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t>
            </a:r>
          </a:p>
          <a:p>
            <a:pPr lvl="0"/>
            <a:endParaRPr lang="en-GB" sz="1200" b="1" kern="1200" dirty="0">
              <a:solidFill>
                <a:schemeClr val="tx1"/>
              </a:solidFill>
              <a:effectLst/>
              <a:latin typeface="+mn-lt"/>
              <a:ea typeface="+mn-ea"/>
              <a:cs typeface="+mn-cs"/>
            </a:endParaRPr>
          </a:p>
          <a:p>
            <a:pPr marL="0" indent="0">
              <a:buFont typeface="Arial" panose="020B0604020202020204" pitchFamily="34" charset="0"/>
              <a:buNone/>
            </a:pPr>
            <a:endParaRPr lang="en-GB" sz="1200"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a:p>
            <a:pPr marL="0" lvl="0" indent="0">
              <a:buFont typeface="Arial" panose="020B0604020202020204" pitchFamily="34" charset="0"/>
              <a:buNone/>
            </a:pPr>
            <a:endParaRPr lang="en-GB" sz="1200" b="1"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35</a:t>
            </a:fld>
            <a:endParaRPr lang="en-GB"/>
          </a:p>
        </p:txBody>
      </p:sp>
    </p:spTree>
    <p:extLst>
      <p:ext uri="{BB962C8B-B14F-4D97-AF65-F5344CB8AC3E}">
        <p14:creationId xmlns:p14="http://schemas.microsoft.com/office/powerpoint/2010/main" val="34618661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A CIO authorises an investigative interview of the child to whose behaviour the application relates. </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The following criteria must be met with, in order to seek to make an application for a Sheriff’s CIO in relation to a child who it is believed that (whilst aged under 12);</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by behaving in a violent or dangerous way, has caused or risked causing </a:t>
            </a:r>
            <a:r>
              <a:rPr lang="en-GB" sz="1200" i="1" kern="1200" dirty="0">
                <a:solidFill>
                  <a:schemeClr val="tx1"/>
                </a:solidFill>
                <a:effectLst/>
                <a:latin typeface="+mn-lt"/>
                <a:ea typeface="+mn-ea"/>
                <a:cs typeface="+mn-cs"/>
              </a:rPr>
              <a:t>serious physical</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harm</a:t>
            </a:r>
            <a:r>
              <a:rPr lang="en-GB" sz="1200" kern="1200" dirty="0">
                <a:solidFill>
                  <a:schemeClr val="tx1"/>
                </a:solidFill>
                <a:effectLst/>
                <a:latin typeface="+mn-lt"/>
                <a:ea typeface="+mn-ea"/>
                <a:cs typeface="+mn-cs"/>
              </a:rPr>
              <a:t> to another person, or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by behaving in a sexually violent or sexually coercive way, has caused or risked causing </a:t>
            </a:r>
            <a:r>
              <a:rPr lang="en-GB" sz="1200" i="1" kern="1200" dirty="0">
                <a:solidFill>
                  <a:schemeClr val="tx1"/>
                </a:solidFill>
                <a:effectLst/>
                <a:latin typeface="+mn-lt"/>
                <a:ea typeface="+mn-ea"/>
                <a:cs typeface="+mn-cs"/>
              </a:rPr>
              <a:t>harm</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whether physical or not</a:t>
            </a:r>
            <a:r>
              <a:rPr lang="en-GB" sz="1200" kern="1200" dirty="0">
                <a:solidFill>
                  <a:schemeClr val="tx1"/>
                </a:solidFill>
                <a:effectLst/>
                <a:latin typeface="+mn-lt"/>
                <a:ea typeface="+mn-ea"/>
                <a:cs typeface="+mn-cs"/>
              </a:rPr>
              <a:t>) to another person.</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Consideration must be given to:</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necessity of an interview in relation to the police investigation;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suitability of conducting an interview with the child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if this would be in the child’s best interests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and to the primary purpose of the interview, which is to:</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seek an explanation from the child as to what happened;</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understand their role, if any, in the incident; and </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to identify any other people who were involved or may be at risk of harm. </a:t>
            </a:r>
          </a:p>
          <a:p>
            <a:r>
              <a:rPr lang="en-GB" sz="120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When considering the use of an investigative interview by CIO, an ACRA IRD must take place.</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In the first instance an interview by agreement should be considered, however there may be circumstances where a CIO is required.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In any consideration of the need for a CIO and in making the application, there are specific responsibilities on the police to apply for an order and where practicable, to consult with social work, so that a multi-agency approach is taken.</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 CIO may be applied for where a decision has been made that an interview is required and the circumstances meet the threshold for harmful behaviour, and </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agreement is not provided; or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agreement provided is subsequently withdrawn; or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where a child has been questioned under urgent circumstances and a retrospective order is required; or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where in the particular circumstances, the police believe an interview is required, however there is no option to seek this by agreement, for example, where there is no ‘parent’ and therefore no possibility of seeking agreement or where the local authority has parental responsibilities.</a:t>
            </a:r>
          </a:p>
          <a:p>
            <a:r>
              <a:rPr lang="en-GB" sz="120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police have the power to apply for a CIO at any time during the investigation. This power is not dependent on withdrawal of an agreement.</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At the ACRA IRD, police and social work will identify if these measures are required in advance of the application. Police will also identify if there is a need to ask for directions to be included in the Order and specify this in their application. </a:t>
            </a:r>
          </a:p>
          <a:p>
            <a:pPr lvl="1"/>
            <a:r>
              <a:rPr lang="en-GB" sz="1200" b="0" kern="1200" dirty="0">
                <a:solidFill>
                  <a:schemeClr val="tx1"/>
                </a:solidFill>
                <a:effectLst/>
                <a:latin typeface="+mn-lt"/>
                <a:ea typeface="+mn-ea"/>
                <a:cs typeface="+mn-cs"/>
              </a:rPr>
              <a:t>A Provisional Plan for the interview must also be submitted with the application. In any directions requested, due regard must be given to the need to safeguard and promote the child’s wellbeing.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Where it is not reasonably practical for police to consult with social work prior to a CIO application, this should be discussed at a retrospective ACRA IRD and the reasons recorded in the IRD record.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Provisional Plan for the interview, that must accompany the application for the CIO, should be completed with the assistance of the specified police and social work interviewers (identified during the ACRA IRD). This will inform the Plan for the Interview (that will be drafted at a later stage, if the CIO is authorised).  The Provisional Plan may include the following details, as discussed at the IRD (where appropriate)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Date, venue, interviewers, any other persons who will be present (where known).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Contingency plans (where known).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How the welfare and wellbeing needs of the child will be met during the interview (taking into account age, maturity, additional support needs and vulnerabilities).</a:t>
            </a:r>
          </a:p>
          <a:p>
            <a:r>
              <a:rPr lang="en-GB" sz="1200" b="1"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An Order specifies the period of time within which the interview can be conducted, </a:t>
            </a:r>
            <a:r>
              <a:rPr lang="en-GB" sz="1200" b="1" kern="1200" dirty="0">
                <a:solidFill>
                  <a:schemeClr val="tx1"/>
                </a:solidFill>
                <a:effectLst/>
                <a:latin typeface="+mn-lt"/>
                <a:ea typeface="+mn-ea"/>
                <a:cs typeface="+mn-cs"/>
              </a:rPr>
              <a:t>up to a maximum of 7 days</a:t>
            </a:r>
            <a:r>
              <a:rPr lang="en-GB" sz="1200" b="0" kern="1200" dirty="0">
                <a:solidFill>
                  <a:schemeClr val="tx1"/>
                </a:solidFill>
                <a:effectLst/>
                <a:latin typeface="+mn-lt"/>
                <a:ea typeface="+mn-ea"/>
                <a:cs typeface="+mn-cs"/>
              </a:rPr>
              <a:t>. The time for any period given, begins on the day after the Order is made, or a later date if specified in the Order, albeit the Order will be live immediately. Provisional planning should reflect the impact of this restrictive framework for the interview.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It is the responsibility of the police to notify social work, as soon as reasonably practicable, upon receipt of notification that an Order has been made or an intention to appeal against any decision on the Order. The police and local authority have a duty to comply with any directions in the Order. </a:t>
            </a:r>
          </a:p>
          <a:p>
            <a:r>
              <a:rPr lang="en-GB" sz="120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Once an Order has been made, the child and parent must be provided with a copy of the Order as soon as reasonably practicable and have the Order explained to them, ensuring that the child’s explanation is appropriate to their age and maturity.  The Order will be accompanied by a </a:t>
            </a:r>
            <a:r>
              <a:rPr lang="en-GB" sz="1200" b="0" i="1" kern="1200" dirty="0">
                <a:solidFill>
                  <a:schemeClr val="tx1"/>
                </a:solidFill>
                <a:effectLst/>
                <a:latin typeface="+mn-lt"/>
                <a:ea typeface="+mn-ea"/>
                <a:cs typeface="+mn-cs"/>
              </a:rPr>
              <a:t>Child Information Leaflet</a:t>
            </a:r>
            <a:r>
              <a:rPr lang="en-GB" sz="1200" b="0" kern="1200" dirty="0">
                <a:solidFill>
                  <a:schemeClr val="tx1"/>
                </a:solidFill>
                <a:effectLst/>
                <a:latin typeface="+mn-lt"/>
                <a:ea typeface="+mn-ea"/>
                <a:cs typeface="+mn-cs"/>
              </a:rPr>
              <a:t> – </a:t>
            </a:r>
            <a:r>
              <a:rPr lang="en-GB" sz="1200" b="0" i="1" kern="1200" dirty="0">
                <a:solidFill>
                  <a:schemeClr val="tx1"/>
                </a:solidFill>
                <a:effectLst/>
                <a:latin typeface="+mn-lt"/>
                <a:ea typeface="+mn-ea"/>
                <a:cs typeface="+mn-cs"/>
              </a:rPr>
              <a:t>CIO </a:t>
            </a:r>
            <a:r>
              <a:rPr lang="en-GB" sz="1200" b="0" kern="1200" dirty="0">
                <a:solidFill>
                  <a:schemeClr val="tx1"/>
                </a:solidFill>
                <a:effectLst/>
                <a:latin typeface="+mn-lt"/>
                <a:ea typeface="+mn-ea"/>
                <a:cs typeface="+mn-cs"/>
              </a:rPr>
              <a:t>and a Court produced document that explains the terms of the CIO and information on the right of appeal. The police should do this in collaboration with social work.   </a:t>
            </a:r>
          </a:p>
          <a:p>
            <a:r>
              <a:rPr lang="en-GB" sz="1200" b="1"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The constable must, as soon as reasonably practicable after the Order is made, provide a copy of the Order to the relevant people i.e. the child, parent (wherever practicable), Supporter (if not the parent ) and the ChIRP).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The child and parent must have the  Order explained to them, ensuring that the child’s explanation is appropriate to their age and maturity. It is preferable that the nominated Police and Social Work interviewers deliver the Sheriff’s CIO to the child and parent, to allow that initial engagement and rapport building process to commence. Social Work will also be able to support the child’s understanding of the information provided, which must be explained to the child in a manner that is appropriate to their age and maturity.</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Provisional Plan template is in the Operational Guidance appendices.</a:t>
            </a:r>
            <a:endParaRPr lang="en-GB" sz="16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36</a:t>
            </a:fld>
            <a:endParaRPr lang="en-GB"/>
          </a:p>
        </p:txBody>
      </p:sp>
    </p:spTree>
    <p:extLst>
      <p:ext uri="{BB962C8B-B14F-4D97-AF65-F5344CB8AC3E}">
        <p14:creationId xmlns:p14="http://schemas.microsoft.com/office/powerpoint/2010/main" val="30846891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a:solidFill>
                  <a:schemeClr val="tx1"/>
                </a:solidFill>
                <a:effectLst/>
                <a:latin typeface="+mn-lt"/>
                <a:ea typeface="+mn-ea"/>
                <a:cs typeface="+mn-cs"/>
              </a:rPr>
              <a:t>Before making a decision, the Sheriff will consider whether representation should be heard from: </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applicant,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child in respect of whom the application is made,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 parent of the child,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any other person the Sheriff considers to have an interest in the application.</a:t>
            </a:r>
          </a:p>
          <a:p>
            <a:pPr marL="171450" indent="-171450">
              <a:buFont typeface="Arial" panose="020B0604020202020204" pitchFamily="34" charset="0"/>
              <a:buChar char="•"/>
            </a:pPr>
            <a:endParaRPr lang="en-GB" dirty="0"/>
          </a:p>
          <a:p>
            <a:pPr lvl="1"/>
            <a:r>
              <a:rPr lang="en-GB" sz="1200" b="1" kern="1200" dirty="0">
                <a:solidFill>
                  <a:schemeClr val="tx1"/>
                </a:solidFill>
                <a:effectLst/>
                <a:latin typeface="+mn-lt"/>
                <a:ea typeface="+mn-ea"/>
                <a:cs typeface="+mn-cs"/>
              </a:rPr>
              <a:t>An application for a CIO can also include:</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 requirement to ensure the child’s attendance at the investigative interview,</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authorisation to transport the child to and from the interview,</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authorisation for other relevant actions in relation to the interview including any requirements needed to safeguard and promote the wellbeing of the child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directions about how the investigative interview should be conducted and specify other actions authorised by the Order.</a:t>
            </a:r>
          </a:p>
          <a:p>
            <a:pPr marL="171450" lvl="0" indent="-171450">
              <a:buFont typeface="Arial" panose="020B0604020202020204" pitchFamily="34" charset="0"/>
              <a:buChar char="•"/>
            </a:pPr>
            <a:endParaRPr lang="en-GB" sz="1200" kern="1200" dirty="0">
              <a:solidFill>
                <a:schemeClr val="tx1"/>
              </a:solidFill>
              <a:effectLst/>
              <a:latin typeface="+mn-lt"/>
              <a:ea typeface="+mn-ea"/>
              <a:cs typeface="+mn-cs"/>
            </a:endParaRPr>
          </a:p>
          <a:p>
            <a:pPr marL="0" lvl="0" indent="0">
              <a:buFont typeface="Arial" panose="020B0604020202020204" pitchFamily="34" charset="0"/>
              <a:buNone/>
            </a:pPr>
            <a:endParaRPr lang="en-GB" sz="120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The Sheriff will make a decision on the CIO and provide intimation to police.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As soon as reasonably practicable after the CIO is granted and intimation is made to police, the child and the parent must be provided with a copy of the Order.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CIO ceases to be valid after 7 days (beginning the day after the Order is granted) or on a date specified in the order.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In addition, the child’s Supporter and ChIRP must be provided with a copy of the Order as soon as reasonably practicable. </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37</a:t>
            </a:fld>
            <a:endParaRPr lang="en-GB"/>
          </a:p>
        </p:txBody>
      </p:sp>
    </p:spTree>
    <p:extLst>
      <p:ext uri="{BB962C8B-B14F-4D97-AF65-F5344CB8AC3E}">
        <p14:creationId xmlns:p14="http://schemas.microsoft.com/office/powerpoint/2010/main" val="30240844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Permission to appeal must be made to the Sheriff Appeal Court. This application must be lodged by a constable or by or on behalf of the child to whom the decision relates. Lodging of the application seeking </a:t>
            </a:r>
            <a:r>
              <a:rPr lang="en-GB" sz="1200" b="1" kern="1200" dirty="0">
                <a:solidFill>
                  <a:schemeClr val="tx1"/>
                </a:solidFill>
                <a:effectLst/>
                <a:latin typeface="+mn-lt"/>
                <a:ea typeface="+mn-ea"/>
                <a:cs typeface="+mn-cs"/>
              </a:rPr>
              <a:t>permission to appeal</a:t>
            </a:r>
            <a:r>
              <a:rPr lang="en-GB" sz="1200" kern="1200" dirty="0">
                <a:solidFill>
                  <a:schemeClr val="tx1"/>
                </a:solidFill>
                <a:effectLst/>
                <a:latin typeface="+mn-lt"/>
                <a:ea typeface="+mn-ea"/>
                <a:cs typeface="+mn-cs"/>
              </a:rPr>
              <a:t> must be applied for;</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by the child or their representative within </a:t>
            </a:r>
            <a:r>
              <a:rPr lang="en-GB" sz="1200" b="1" kern="1200" dirty="0">
                <a:solidFill>
                  <a:schemeClr val="tx1"/>
                </a:solidFill>
                <a:effectLst/>
                <a:latin typeface="+mn-lt"/>
                <a:ea typeface="+mn-ea"/>
                <a:cs typeface="+mn-cs"/>
              </a:rPr>
              <a:t>3 working days</a:t>
            </a:r>
            <a:r>
              <a:rPr lang="en-GB" sz="1200" kern="1200" dirty="0">
                <a:solidFill>
                  <a:schemeClr val="tx1"/>
                </a:solidFill>
                <a:effectLst/>
                <a:latin typeface="+mn-lt"/>
                <a:ea typeface="+mn-ea"/>
                <a:cs typeface="+mn-cs"/>
              </a:rPr>
              <a:t>, commencing on the </a:t>
            </a:r>
            <a:r>
              <a:rPr lang="en-GB" sz="1200" b="1" kern="1200" dirty="0">
                <a:solidFill>
                  <a:schemeClr val="tx1"/>
                </a:solidFill>
                <a:effectLst/>
                <a:latin typeface="+mn-lt"/>
                <a:ea typeface="+mn-ea"/>
                <a:cs typeface="+mn-cs"/>
              </a:rPr>
              <a:t>day after the child</a:t>
            </a:r>
            <a:r>
              <a:rPr lang="en-GB" sz="1200" kern="1200" dirty="0">
                <a:solidFill>
                  <a:schemeClr val="tx1"/>
                </a:solidFill>
                <a:effectLst/>
                <a:latin typeface="+mn-lt"/>
                <a:ea typeface="+mn-ea"/>
                <a:cs typeface="+mn-cs"/>
              </a:rPr>
              <a:t> is provided with a copy of the Order </a:t>
            </a:r>
            <a:r>
              <a:rPr lang="en-GB" sz="1200" b="1" kern="1200" dirty="0">
                <a:solidFill>
                  <a:schemeClr val="tx1"/>
                </a:solidFill>
                <a:effectLst/>
                <a:latin typeface="+mn-lt"/>
                <a:ea typeface="+mn-ea"/>
                <a:cs typeface="+mn-cs"/>
              </a:rPr>
              <a:t>or</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by the Police, within </a:t>
            </a:r>
            <a:r>
              <a:rPr lang="en-GB" sz="1200" b="1" kern="1200" dirty="0">
                <a:solidFill>
                  <a:schemeClr val="tx1"/>
                </a:solidFill>
                <a:effectLst/>
                <a:latin typeface="+mn-lt"/>
                <a:ea typeface="+mn-ea"/>
                <a:cs typeface="+mn-cs"/>
              </a:rPr>
              <a:t>3 working days</a:t>
            </a:r>
            <a:r>
              <a:rPr lang="en-GB" sz="1200" kern="1200" dirty="0">
                <a:solidFill>
                  <a:schemeClr val="tx1"/>
                </a:solidFill>
                <a:effectLst/>
                <a:latin typeface="+mn-lt"/>
                <a:ea typeface="+mn-ea"/>
                <a:cs typeface="+mn-cs"/>
              </a:rPr>
              <a:t>, commencing on the </a:t>
            </a:r>
            <a:r>
              <a:rPr lang="en-GB" sz="1200" b="1" kern="1200" dirty="0">
                <a:solidFill>
                  <a:schemeClr val="tx1"/>
                </a:solidFill>
                <a:effectLst/>
                <a:latin typeface="+mn-lt"/>
                <a:ea typeface="+mn-ea"/>
                <a:cs typeface="+mn-cs"/>
              </a:rPr>
              <a:t>day after the day</a:t>
            </a:r>
            <a:r>
              <a:rPr lang="en-GB" sz="1200" kern="1200" dirty="0">
                <a:solidFill>
                  <a:schemeClr val="tx1"/>
                </a:solidFill>
                <a:effectLst/>
                <a:latin typeface="+mn-lt"/>
                <a:ea typeface="+mn-ea"/>
                <a:cs typeface="+mn-cs"/>
              </a:rPr>
              <a:t> that the decision to refuse the Order is made </a:t>
            </a:r>
            <a:r>
              <a:rPr lang="en-GB" sz="1200" b="1" kern="1200" dirty="0">
                <a:solidFill>
                  <a:schemeClr val="tx1"/>
                </a:solidFill>
                <a:effectLst/>
                <a:latin typeface="+mn-lt"/>
                <a:ea typeface="+mn-ea"/>
                <a:cs typeface="+mn-cs"/>
              </a:rPr>
              <a:t>and</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where, upon receipt of an application, </a:t>
            </a:r>
            <a:r>
              <a:rPr lang="en-GB" sz="1200" b="1" kern="1200" dirty="0">
                <a:solidFill>
                  <a:schemeClr val="tx1"/>
                </a:solidFill>
                <a:effectLst/>
                <a:latin typeface="+mn-lt"/>
                <a:ea typeface="+mn-ea"/>
                <a:cs typeface="+mn-cs"/>
              </a:rPr>
              <a:t>permission</a:t>
            </a:r>
            <a:r>
              <a:rPr lang="en-GB" sz="1200" kern="1200" dirty="0">
                <a:solidFill>
                  <a:schemeClr val="tx1"/>
                </a:solidFill>
                <a:effectLst/>
                <a:latin typeface="+mn-lt"/>
                <a:ea typeface="+mn-ea"/>
                <a:cs typeface="+mn-cs"/>
              </a:rPr>
              <a:t> to appeal is granted, the appeal </a:t>
            </a:r>
            <a:r>
              <a:rPr lang="en-GB" sz="1200" b="1" kern="1200" dirty="0">
                <a:solidFill>
                  <a:schemeClr val="tx1"/>
                </a:solidFill>
                <a:effectLst/>
                <a:latin typeface="+mn-lt"/>
                <a:ea typeface="+mn-ea"/>
                <a:cs typeface="+mn-cs"/>
              </a:rPr>
              <a:t>must</a:t>
            </a:r>
            <a:r>
              <a:rPr lang="en-GB" sz="1200" kern="1200" dirty="0">
                <a:solidFill>
                  <a:schemeClr val="tx1"/>
                </a:solidFill>
                <a:effectLst/>
                <a:latin typeface="+mn-lt"/>
                <a:ea typeface="+mn-ea"/>
                <a:cs typeface="+mn-cs"/>
              </a:rPr>
              <a:t> be lodged </a:t>
            </a:r>
            <a:r>
              <a:rPr lang="en-GB" sz="1200" b="1" kern="1200" dirty="0">
                <a:solidFill>
                  <a:schemeClr val="tx1"/>
                </a:solidFill>
                <a:effectLst/>
                <a:latin typeface="+mn-lt"/>
                <a:ea typeface="+mn-ea"/>
                <a:cs typeface="+mn-cs"/>
              </a:rPr>
              <a:t>before the end of 3 working days</a:t>
            </a:r>
            <a:r>
              <a:rPr lang="en-GB" sz="1200" kern="1200" dirty="0">
                <a:solidFill>
                  <a:schemeClr val="tx1"/>
                </a:solidFill>
                <a:effectLst/>
                <a:latin typeface="+mn-lt"/>
                <a:ea typeface="+mn-ea"/>
                <a:cs typeface="+mn-cs"/>
              </a:rPr>
              <a:t> beginning on </a:t>
            </a:r>
            <a:r>
              <a:rPr lang="en-GB" sz="1200" b="1" kern="1200" dirty="0">
                <a:solidFill>
                  <a:schemeClr val="tx1"/>
                </a:solidFill>
                <a:effectLst/>
                <a:latin typeface="+mn-lt"/>
                <a:ea typeface="+mn-ea"/>
                <a:cs typeface="+mn-cs"/>
              </a:rPr>
              <a:t>the day</a:t>
            </a:r>
            <a:r>
              <a:rPr lang="en-GB" sz="1200" kern="1200" dirty="0">
                <a:solidFill>
                  <a:schemeClr val="tx1"/>
                </a:solidFill>
                <a:effectLst/>
                <a:latin typeface="+mn-lt"/>
                <a:ea typeface="+mn-ea"/>
                <a:cs typeface="+mn-cs"/>
              </a:rPr>
              <a:t> permission is given.</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an application for a Sheriff’s CIO is refused, wherever possible, police and social work will discuss any intention to or requirement for an appeal.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lodging of an appeal at court suspends the effect of any CIO originally made by the Sheriff.</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A child who wishes to appeal an Order is entitled to legal representation and children’s legal aid to help them to do this. This will be dependent on their capacity to instruct a solicitor and their wish to do so. Where the child has a ChIRP, this person may be able to advise and represent the child as a solicitor in relation to an appeal or this may be another solicitor.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Where a Sheriff’s CIO is granted, it can be effected without delay and planning and arrangements for the investigative interview can be progressed. The ACRA IRD should consider the possibility of an appeal and take this into consideration when planning the interview, and ensure this is part of the contingency plans.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Careful consideration will be need to be given to any intention to undertake an investigative interview during the period in which a child could lodge an appeal. This should be considered in line with any specific direction in the Sheriff’s CIO that must be complied with, for example, the date and time for the investigative interview to take place.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If the Order is upheld or varied following the appeal, a new period within which the Order has effect may be specified by the Sheriff Appeal Court.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Where an appeal is not lodged at the court by the child or their representative prior to the interview taking place, it remains competent to act in accordance with any instructions on the Sheriff’s CIO.</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important that where the child/family intimate an intention to lodge an appeal, that this is discussed as part of the planning process and the ChIRP is kept fully informed.</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If the child or someone acting on their behalf takes an appeal to the Sheriff Appeal Court and the Sheriff grants permission to appeal, then the appeal may be lodged. Once lodged, no questioning of the child can take place in relation to the incident however interview planning may continue.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 Where an appeal is successful and an investigative interview has taken place, all recorded information might need to be destroyed in line with agency guidance. The Sheriff might provide direction in this regard. There might be other legitimate reasons for retaining material, (for example, if a formal complaint is made against police or social work or child protection concerns have been identified that will require further agency action). </a:t>
            </a:r>
          </a:p>
          <a:p>
            <a:r>
              <a:rPr lang="en-GB" sz="1200" b="1"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38</a:t>
            </a:fld>
            <a:endParaRPr lang="en-GB"/>
          </a:p>
        </p:txBody>
      </p:sp>
    </p:spTree>
    <p:extLst>
      <p:ext uri="{BB962C8B-B14F-4D97-AF65-F5344CB8AC3E}">
        <p14:creationId xmlns:p14="http://schemas.microsoft.com/office/powerpoint/2010/main" val="26806101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a:solidFill>
                  <a:schemeClr val="tx1"/>
                </a:solidFill>
                <a:effectLst/>
                <a:latin typeface="+mn-lt"/>
                <a:ea typeface="+mn-ea"/>
                <a:cs typeface="+mn-cs"/>
              </a:rPr>
              <a:t>During an investigative interview the child has the right to have a Supporter present in the room in which the interview is being conducted.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The child has the right to have their Supporter and/or the ChIRP present in the room when an interview is being conducted. The investigative interview may only proceed if both are within the building where the interview is taking place and at least one of those persons is in the interview room with the child.</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The Supporter should not be denied access to the child during the interview unless the police officer and social worker agree that the Supporter’s absence from the room in which the interview is being conducted is necessary, for example, to safeguard or promote the child’s wellbeing. The Supporter can remain in the building where the interview is taking place.</a:t>
            </a:r>
          </a:p>
          <a:p>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p>
            <a:r>
              <a:rPr lang="en-GB" sz="1200" b="1" u="sng" kern="1200" dirty="0">
                <a:solidFill>
                  <a:schemeClr val="tx1"/>
                </a:solidFill>
                <a:effectLst/>
                <a:latin typeface="+mn-lt"/>
                <a:ea typeface="+mn-ea"/>
                <a:cs typeface="+mn-cs"/>
              </a:rPr>
              <a:t>Who can be a Supporter</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Interview by Agreement</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The Act states that where the investigative interview is by agreement, the child’s Supporter must be the parent who gave the agreement. </a:t>
            </a:r>
          </a:p>
          <a:p>
            <a:pPr lvl="0"/>
            <a:r>
              <a:rPr lang="en-GB" sz="1200" kern="1200" dirty="0">
                <a:solidFill>
                  <a:schemeClr val="tx1"/>
                </a:solidFill>
                <a:effectLst/>
                <a:latin typeface="+mn-lt"/>
                <a:ea typeface="+mn-ea"/>
                <a:cs typeface="+mn-cs"/>
              </a:rPr>
              <a:t>Where, prior to the interview by agreement commencing, those conducting the interview do not consider the child’s Supporter </a:t>
            </a:r>
            <a:r>
              <a:rPr lang="en-GB" sz="1200" kern="1200" dirty="0" err="1">
                <a:solidFill>
                  <a:schemeClr val="tx1"/>
                </a:solidFill>
                <a:effectLst/>
                <a:latin typeface="+mn-lt"/>
                <a:ea typeface="+mn-ea"/>
                <a:cs typeface="+mn-cs"/>
              </a:rPr>
              <a:t>i.e</a:t>
            </a:r>
            <a:r>
              <a:rPr lang="en-GB" sz="1200" kern="1200" dirty="0">
                <a:solidFill>
                  <a:schemeClr val="tx1"/>
                </a:solidFill>
                <a:effectLst/>
                <a:latin typeface="+mn-lt"/>
                <a:ea typeface="+mn-ea"/>
                <a:cs typeface="+mn-cs"/>
              </a:rPr>
              <a:t> the parent to be appropriate, then any agreement to an investigative interview that was given by this parent is considered to be withdrawn.</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Interview by CIO  </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Where the investigative interview is authorised by a CIO, the Supporter must be aged over 18 and could be the child’s parent, but need not be.</a:t>
            </a:r>
          </a:p>
          <a:p>
            <a:pPr lvl="0"/>
            <a:r>
              <a:rPr lang="en-GB" sz="1200" kern="1200" dirty="0">
                <a:solidFill>
                  <a:schemeClr val="tx1"/>
                </a:solidFill>
                <a:effectLst/>
                <a:latin typeface="+mn-lt"/>
                <a:ea typeface="+mn-ea"/>
                <a:cs typeface="+mn-cs"/>
              </a:rPr>
              <a:t>This means that any person can be considered by the child to be a Supporter, for example, another relative, a family friend, or a support or advocacy worker. It is important to consider the involvement of someone who may have an existing, trusting relationship with the child. </a:t>
            </a:r>
          </a:p>
          <a:p>
            <a:pPr lvl="0"/>
            <a:r>
              <a:rPr lang="en-GB" sz="1200" kern="1200" dirty="0">
                <a:solidFill>
                  <a:schemeClr val="tx1"/>
                </a:solidFill>
                <a:effectLst/>
                <a:latin typeface="+mn-lt"/>
                <a:ea typeface="+mn-ea"/>
                <a:cs typeface="+mn-cs"/>
              </a:rPr>
              <a:t>The child's Supporter must be considered appropriate. and in making this decision, the views of the child, so far as is possible, should be considered, account of the child's age and maturity and having regard to these views. This decision will be made during the ACRA IRD.</a:t>
            </a:r>
          </a:p>
          <a:p>
            <a:r>
              <a:rPr lang="en-GB" sz="120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The Act does not define ‘appropriateness’ however the following factors should be considered during the ACRA IRD, when determining who should act as the child’s Supporter:</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suitability of the parent(s) must be considered in the early stages of discussions;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consider the views of the child;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is the identified Supporter involved or suspected to be involved in the incident under investigation?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does the Supporter have any clear prejudices towards the child or case outcome, e.g. is a sibling/other relative or friend involved?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does the Supporter have any learning disabilities or any other vulnerabilities that may diminish their ability to act in this capacity?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are Social Work aware of any factors that might impinge on their ability to perform this role?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as far as can be ascertained, does the parent have a good relationship with the child?</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40</a:t>
            </a:fld>
            <a:endParaRPr lang="en-GB"/>
          </a:p>
        </p:txBody>
      </p:sp>
    </p:spTree>
    <p:extLst>
      <p:ext uri="{BB962C8B-B14F-4D97-AF65-F5344CB8AC3E}">
        <p14:creationId xmlns:p14="http://schemas.microsoft.com/office/powerpoint/2010/main" val="42848254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t>
            </a:r>
            <a:r>
              <a:rPr lang="en-GB" dirty="0" err="1"/>
              <a:t>ChiRP</a:t>
            </a:r>
            <a:r>
              <a:rPr lang="en-GB" baseline="0" dirty="0"/>
              <a:t> is a lawyer and will be registered for the role and will need to meet specific competencies and attend training including multi agency training with police and social workers. </a:t>
            </a:r>
          </a:p>
          <a:p>
            <a:endParaRPr lang="en-GB" baseline="0" dirty="0"/>
          </a:p>
          <a:p>
            <a:endParaRPr lang="en-GB" baseline="0" dirty="0"/>
          </a:p>
          <a:p>
            <a:r>
              <a:rPr lang="en-GB" sz="1200" kern="1200" dirty="0">
                <a:solidFill>
                  <a:schemeClr val="tx1"/>
                </a:solidFill>
                <a:effectLst/>
                <a:latin typeface="+mn-lt"/>
                <a:ea typeface="+mn-ea"/>
                <a:cs typeface="+mn-cs"/>
              </a:rPr>
              <a:t>The Scottish Government has established</a:t>
            </a:r>
            <a:r>
              <a:rPr lang="en-GB" sz="1200" kern="1200" baseline="0" dirty="0">
                <a:solidFill>
                  <a:schemeClr val="tx1"/>
                </a:solidFill>
                <a:effectLst/>
                <a:latin typeface="+mn-lt"/>
                <a:ea typeface="+mn-ea"/>
                <a:cs typeface="+mn-cs"/>
              </a:rPr>
              <a:t> and will </a:t>
            </a:r>
            <a:r>
              <a:rPr lang="en-GB" sz="1200" kern="1200" dirty="0">
                <a:solidFill>
                  <a:schemeClr val="tx1"/>
                </a:solidFill>
                <a:effectLst/>
                <a:latin typeface="+mn-lt"/>
                <a:ea typeface="+mn-ea"/>
                <a:cs typeface="+mn-cs"/>
              </a:rPr>
              <a:t>maintain</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register of persons authorised to provide advice, support and assistance to children in relation to their involvement in investigative interviews.  Investigative interviews under the Age of Criminal Responsibility (Scotland) Act 2019 are intended for only the most serious cases, and only when interviews are necessary to properly investigate a child’s behaviour and the circumstances surrounding it.  When the behaviour being investigated relates to when the child was under 12 years of age, the child will have the right to a ChIRP, even if they are over the age of 12 by the time the interview takes place.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Applications were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invited from individuals, supported by their law firm, for inclusion on the ChIRPs Register.  Individuals must be able to demonstrate the capacity to cover the totality of at least one local authority area and individuals can be considered for more than one local authority area.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Suitability for the role has been determined by way of assurance of registration and practice of the competencies and guidance for the </a:t>
            </a:r>
            <a:r>
              <a:rPr lang="en-GB" sz="1200" u="sng" kern="1200" dirty="0">
                <a:solidFill>
                  <a:schemeClr val="tx1"/>
                </a:solidFill>
                <a:effectLst/>
                <a:latin typeface="+mn-lt"/>
                <a:ea typeface="+mn-ea"/>
                <a:cs typeface="+mn-cs"/>
                <a:hlinkClick r:id="rId3"/>
              </a:rPr>
              <a:t>Children’s Legal Assistance Register</a:t>
            </a:r>
            <a:r>
              <a:rPr lang="en-GB" sz="1200" kern="1200" dirty="0">
                <a:solidFill>
                  <a:schemeClr val="tx1"/>
                </a:solidFill>
                <a:effectLst/>
                <a:latin typeface="+mn-lt"/>
                <a:ea typeface="+mn-ea"/>
                <a:cs typeface="+mn-cs"/>
              </a:rPr>
              <a:t>, augmented by specific additional competencies.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Key links:</a:t>
            </a:r>
            <a:endParaRPr lang="en-GB" sz="12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ChIRPs scheme information: </a:t>
            </a:r>
            <a:r>
              <a:rPr lang="en-GB" sz="1200" u="sng" kern="1200" dirty="0">
                <a:solidFill>
                  <a:schemeClr val="tx1"/>
                </a:solidFill>
                <a:effectLst/>
                <a:latin typeface="+mn-lt"/>
                <a:ea typeface="+mn-ea"/>
                <a:cs typeface="+mn-cs"/>
                <a:hlinkClick r:id="rId4"/>
              </a:rPr>
              <a:t>Age of Criminal Responsibility (Scotland) Act 2019: child interview rights practitioners application guidance - </a:t>
            </a:r>
            <a:r>
              <a:rPr lang="en-GB" sz="1200" u="sng" kern="1200" dirty="0" err="1">
                <a:solidFill>
                  <a:schemeClr val="tx1"/>
                </a:solidFill>
                <a:effectLst/>
                <a:latin typeface="+mn-lt"/>
                <a:ea typeface="+mn-ea"/>
                <a:cs typeface="+mn-cs"/>
                <a:hlinkClick r:id="rId4"/>
              </a:rPr>
              <a:t>gov.scot</a:t>
            </a:r>
            <a:r>
              <a:rPr lang="en-GB" sz="1200" u="sng" kern="1200" dirty="0">
                <a:solidFill>
                  <a:schemeClr val="tx1"/>
                </a:solidFill>
                <a:effectLst/>
                <a:latin typeface="+mn-lt"/>
                <a:ea typeface="+mn-ea"/>
                <a:cs typeface="+mn-cs"/>
                <a:hlinkClick r:id="rId4"/>
              </a:rPr>
              <a:t> (www.gov.scot)</a:t>
            </a:r>
            <a:endParaRPr lang="en-GB" sz="12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ChIRPs Code of Practice: </a:t>
            </a:r>
            <a:r>
              <a:rPr lang="en-GB" sz="1200" u="sng" kern="1200" dirty="0">
                <a:solidFill>
                  <a:schemeClr val="tx1"/>
                </a:solidFill>
                <a:effectLst/>
                <a:latin typeface="+mn-lt"/>
                <a:ea typeface="+mn-ea"/>
                <a:cs typeface="+mn-cs"/>
                <a:hlinkClick r:id="rId5"/>
              </a:rPr>
              <a:t>Age of Criminal Responsibility (Scotland) Act 2019: child interview rights practitioners – code of practice - </a:t>
            </a:r>
            <a:r>
              <a:rPr lang="en-GB" sz="1200" u="sng" kern="1200" dirty="0" err="1">
                <a:solidFill>
                  <a:schemeClr val="tx1"/>
                </a:solidFill>
                <a:effectLst/>
                <a:latin typeface="+mn-lt"/>
                <a:ea typeface="+mn-ea"/>
                <a:cs typeface="+mn-cs"/>
                <a:hlinkClick r:id="rId5"/>
              </a:rPr>
              <a:t>gov.scot</a:t>
            </a:r>
            <a:r>
              <a:rPr lang="en-GB" sz="1200" u="sng" kern="1200" dirty="0">
                <a:solidFill>
                  <a:schemeClr val="tx1"/>
                </a:solidFill>
                <a:effectLst/>
                <a:latin typeface="+mn-lt"/>
                <a:ea typeface="+mn-ea"/>
                <a:cs typeface="+mn-cs"/>
                <a:hlinkClick r:id="rId5"/>
              </a:rPr>
              <a:t> (www.gov.scot)</a:t>
            </a:r>
            <a:endParaRPr lang="en-GB" sz="1200" u="sng" kern="1200" dirty="0">
              <a:solidFill>
                <a:schemeClr val="tx1"/>
              </a:solidFill>
              <a:effectLst/>
              <a:latin typeface="+mn-lt"/>
              <a:ea typeface="+mn-ea"/>
              <a:cs typeface="+mn-cs"/>
            </a:endParaRPr>
          </a:p>
          <a:p>
            <a:pPr lvl="0"/>
            <a:endParaRPr lang="en-GB" sz="1200" u="sng" kern="1200" dirty="0">
              <a:solidFill>
                <a:schemeClr val="tx1"/>
              </a:solidFill>
              <a:effectLst/>
              <a:latin typeface="+mn-lt"/>
              <a:ea typeface="+mn-ea"/>
              <a:cs typeface="+mn-cs"/>
            </a:endParaRPr>
          </a:p>
          <a:p>
            <a:pPr lvl="0"/>
            <a:endParaRPr lang="en-GB" sz="1200" b="1" u="none" kern="1200" baseline="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The child has the right to receive advice, support and assistance from a Child Interview Rights Practitioner (ChIRP).</a:t>
            </a:r>
          </a:p>
          <a:p>
            <a:r>
              <a:rPr lang="en-GB" sz="1200" b="0" u="none" strike="noStrike" kern="1200" dirty="0">
                <a:solidFill>
                  <a:schemeClr val="tx1"/>
                </a:solidFill>
                <a:effectLst/>
                <a:latin typeface="+mn-lt"/>
                <a:ea typeface="+mn-ea"/>
                <a:cs typeface="+mn-cs"/>
              </a:rPr>
              <a:t> </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The role of the ChIRP is outlined in the Scottish Government ChIRP Policy Paper and Code of Practice. The ChIRP will be a legally qualified professional who is registered to undertake the role.</a:t>
            </a:r>
          </a:p>
          <a:p>
            <a:r>
              <a:rPr lang="en-GB" sz="1200" b="0" u="none" strike="noStrike" kern="1200" dirty="0">
                <a:solidFill>
                  <a:schemeClr val="tx1"/>
                </a:solidFill>
                <a:effectLst/>
                <a:latin typeface="+mn-lt"/>
                <a:ea typeface="+mn-ea"/>
                <a:cs typeface="+mn-cs"/>
              </a:rPr>
              <a:t> </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Police will make contact with the ChIRP as soon as reasonably practicable once an agreement or CIO has been granted for an investigative interview with the child.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Police and social work will arrange to consult with the ChIRP in relation to the planning for the interview. A summary of the discussion must be recorded on the ACRA IRD form.</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child has the right to a private consultation with the ChIRP before, or at any time during the interview and the ChIRP must not be denied access to the child at any time during the interview.</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As part of the planning and preparation for the interview, the interviewers will explain any potential deviation from the plan (for example, where a child makes a disclosure and child protection becomes the immediate priority). The ChIRP (and the Supporter) must be aware of any changes to the process that may be required in these circumstances. These contingencies will be discussed at the ACRA IRD.</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child has the right to have the ChIRP and/or their Supporter present in the room when the interview(s) is being conducted. The investigative interview may only proceed if both are within the building where the interview is taking place and at least one of those persons is in the interview room with the child.</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ChIRP can advise the child of their right of complaint to either police or social work should they be unsatisfied with the conduct of an interview. </a:t>
            </a:r>
          </a:p>
          <a:p>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In summary, the ChIRP’s role is to : </a:t>
            </a:r>
          </a:p>
          <a:p>
            <a:r>
              <a:rPr lang="en-GB" sz="1200" b="0" u="none" strike="noStrike" kern="1200" dirty="0">
                <a:solidFill>
                  <a:schemeClr val="tx1"/>
                </a:solidFill>
                <a:effectLst/>
                <a:latin typeface="+mn-lt"/>
                <a:ea typeface="+mn-ea"/>
                <a:cs typeface="+mn-cs"/>
              </a:rPr>
              <a:t> </a:t>
            </a:r>
            <a:endParaRPr lang="en-GB" sz="1200" b="0" kern="1200" dirty="0">
              <a:solidFill>
                <a:schemeClr val="tx1"/>
              </a:solidFill>
              <a:effectLst/>
              <a:latin typeface="+mn-lt"/>
              <a:ea typeface="+mn-ea"/>
              <a:cs typeface="+mn-cs"/>
            </a:endParaRP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make recommendations to the child about their rights in relation to the interview;</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ensure the child is aware of the right to refuse to answer questions;</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be present  in the building/or the room where the interview is being conducted;</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communicate the child’s views;</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support the child in communicating with the person conducting the interview; </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support the child to understand what may happen as a result of the interview; </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question whether the interview is being conducted in accordance with the terms of any CIO; </a:t>
            </a:r>
          </a:p>
          <a:p>
            <a:pPr marL="171450" lvl="0" indent="-171450">
              <a:buFont typeface="Arial" panose="020B0604020202020204" pitchFamily="34" charset="0"/>
              <a:buChar char="•"/>
            </a:pPr>
            <a:r>
              <a:rPr lang="en-GB" sz="1200" b="0" kern="1200" dirty="0">
                <a:solidFill>
                  <a:schemeClr val="tx1"/>
                </a:solidFill>
                <a:effectLst/>
                <a:latin typeface="+mn-lt"/>
                <a:ea typeface="+mn-ea"/>
                <a:cs typeface="+mn-cs"/>
              </a:rPr>
              <a:t>ensure the interview is being conducted fairly and in a way that treats the need to safeguard and promote the wellbeing of the child as a primary consideration.</a:t>
            </a:r>
          </a:p>
          <a:p>
            <a:pPr marL="171450" indent="-171450">
              <a:buFont typeface="Arial" panose="020B0604020202020204" pitchFamily="34" charset="0"/>
              <a:buChar char="•"/>
            </a:pPr>
            <a:endParaRPr lang="en-GB" sz="1200" b="0" kern="1200" dirty="0">
              <a:solidFill>
                <a:schemeClr val="tx1"/>
              </a:solidFill>
              <a:effectLst/>
              <a:latin typeface="+mn-lt"/>
              <a:ea typeface="+mn-ea"/>
              <a:cs typeface="+mn-cs"/>
            </a:endParaRPr>
          </a:p>
          <a:p>
            <a:pPr lvl="0"/>
            <a:endParaRPr lang="en-GB" sz="1200" b="1" u="none"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41</a:t>
            </a:fld>
            <a:endParaRPr lang="en-GB"/>
          </a:p>
        </p:txBody>
      </p:sp>
    </p:spTree>
    <p:extLst>
      <p:ext uri="{BB962C8B-B14F-4D97-AF65-F5344CB8AC3E}">
        <p14:creationId xmlns:p14="http://schemas.microsoft.com/office/powerpoint/2010/main" val="28532075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The Child’s Rights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Whether an investigative interview is by Agreement or CIO, the child has the right : </a:t>
            </a:r>
          </a:p>
          <a:p>
            <a:pPr lvl="0"/>
            <a:r>
              <a:rPr lang="en-GB" sz="1200" kern="1200" dirty="0">
                <a:solidFill>
                  <a:schemeClr val="tx1"/>
                </a:solidFill>
                <a:effectLst/>
                <a:latin typeface="+mn-lt"/>
                <a:ea typeface="+mn-ea"/>
                <a:cs typeface="+mn-cs"/>
              </a:rPr>
              <a:t>to receive relevant information which must be age appropriate and accessible and take account of any developmental factors and communication needs; </a:t>
            </a:r>
          </a:p>
          <a:p>
            <a:pPr lvl="0"/>
            <a:r>
              <a:rPr lang="en-GB" sz="1200" kern="1200" dirty="0">
                <a:solidFill>
                  <a:schemeClr val="tx1"/>
                </a:solidFill>
                <a:effectLst/>
                <a:latin typeface="+mn-lt"/>
                <a:ea typeface="+mn-ea"/>
                <a:cs typeface="+mn-cs"/>
              </a:rPr>
              <a:t>to have the ChIRP and/ or Supporter present in the room when the interview is being conducted; </a:t>
            </a:r>
          </a:p>
          <a:p>
            <a:pPr lvl="0"/>
            <a:r>
              <a:rPr lang="en-GB" sz="1200" kern="1200" dirty="0">
                <a:solidFill>
                  <a:schemeClr val="tx1"/>
                </a:solidFill>
                <a:effectLst/>
                <a:latin typeface="+mn-lt"/>
                <a:ea typeface="+mn-ea"/>
                <a:cs typeface="+mn-cs"/>
              </a:rPr>
              <a:t>to have their views considered when identifying a Supporter where there  is a CIO; </a:t>
            </a:r>
          </a:p>
          <a:p>
            <a:pPr lvl="0"/>
            <a:r>
              <a:rPr lang="en-GB" sz="1200" kern="1200" dirty="0">
                <a:solidFill>
                  <a:schemeClr val="tx1"/>
                </a:solidFill>
                <a:effectLst/>
                <a:latin typeface="+mn-lt"/>
                <a:ea typeface="+mn-ea"/>
                <a:cs typeface="+mn-cs"/>
              </a:rPr>
              <a:t>to receive advice, support and assistance from a ChIRP before and during the interview; </a:t>
            </a:r>
          </a:p>
          <a:p>
            <a:pPr lvl="0"/>
            <a:r>
              <a:rPr lang="en-GB" sz="1200" kern="1200" dirty="0">
                <a:solidFill>
                  <a:schemeClr val="tx1"/>
                </a:solidFill>
                <a:effectLst/>
                <a:latin typeface="+mn-lt"/>
                <a:ea typeface="+mn-ea"/>
                <a:cs typeface="+mn-cs"/>
              </a:rPr>
              <a:t>to a private consultation with the ChIRP before, or at any time during, the interview. The ChIRP must not be denied access to the child at any time during the interview; and</a:t>
            </a:r>
          </a:p>
          <a:p>
            <a:pPr lvl="0"/>
            <a:r>
              <a:rPr lang="en-GB" sz="1200" kern="1200" dirty="0">
                <a:solidFill>
                  <a:schemeClr val="tx1"/>
                </a:solidFill>
                <a:effectLst/>
                <a:latin typeface="+mn-lt"/>
                <a:ea typeface="+mn-ea"/>
                <a:cs typeface="+mn-cs"/>
              </a:rPr>
              <a:t>not to make any comment or answer any questions during the interview.</a:t>
            </a:r>
          </a:p>
          <a:p>
            <a:r>
              <a:rPr lang="en-GB" sz="1200" kern="1200" dirty="0">
                <a:solidFill>
                  <a:schemeClr val="tx1"/>
                </a:solidFill>
                <a:effectLst/>
                <a:latin typeface="+mn-lt"/>
                <a:ea typeface="+mn-ea"/>
                <a:cs typeface="+mn-cs"/>
              </a:rPr>
              <a:t>Prior to the start of an investigative interview, the interviewers must ensure that the child is provided with information that contains details of:   </a:t>
            </a:r>
          </a:p>
          <a:p>
            <a:r>
              <a:rPr lang="en-GB"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behaviour to which the interview relates;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purpose of the interview;</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their rights in relation to the interview - including their right not to answer questions,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what </a:t>
            </a:r>
            <a:r>
              <a:rPr lang="en-GB" sz="1200" i="1" kern="1200" dirty="0">
                <a:solidFill>
                  <a:schemeClr val="tx1"/>
                </a:solidFill>
                <a:effectLst/>
                <a:latin typeface="+mn-lt"/>
                <a:ea typeface="+mn-ea"/>
                <a:cs typeface="+mn-cs"/>
              </a:rPr>
              <a:t>may</a:t>
            </a:r>
            <a:r>
              <a:rPr lang="en-GB" sz="1200" kern="1200" dirty="0">
                <a:solidFill>
                  <a:schemeClr val="tx1"/>
                </a:solidFill>
                <a:effectLst/>
                <a:latin typeface="+mn-lt"/>
                <a:ea typeface="+mn-ea"/>
                <a:cs typeface="+mn-cs"/>
              </a:rPr>
              <a:t> happen as a result of the interview.</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Where the child and parent agree to the investigative interview, they must be provided with a notice in writing (Child Information Leaflet – </a:t>
            </a:r>
            <a:r>
              <a:rPr lang="en-GB" sz="1200" i="1" kern="1200" dirty="0">
                <a:solidFill>
                  <a:schemeClr val="tx1"/>
                </a:solidFill>
                <a:effectLst/>
                <a:latin typeface="+mn-lt"/>
                <a:ea typeface="+mn-ea"/>
                <a:cs typeface="+mn-cs"/>
              </a:rPr>
              <a:t>Interview by Agreement</a:t>
            </a:r>
            <a:r>
              <a:rPr lang="en-GB" sz="1200" kern="1200" dirty="0">
                <a:solidFill>
                  <a:schemeClr val="tx1"/>
                </a:solidFill>
                <a:effectLst/>
                <a:latin typeface="+mn-lt"/>
                <a:ea typeface="+mn-ea"/>
                <a:cs typeface="+mn-cs"/>
              </a:rPr>
              <a:t>) that explains what their agreement means and how to withdraw their agreement at any stage.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child must also be advised of their right to appeal a decision by the Sheriff to grant a CIO. This information will be provided along with the copy of the CIO and will comprise of a Court produced document that explains this process.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Social work and Police will work together to ensure that the child and parent/ carers are informed and supported.</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may be general information such as the need to ensure that decisions are made with regard to their wellbeing and welfare as a primary consideration and to whom information may be shared.  Specific outcomes may not be known at this stage so it is important to offer support and reassurance, as far as possible, to the child.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42</a:t>
            </a:fld>
            <a:endParaRPr lang="en-GB"/>
          </a:p>
        </p:txBody>
      </p:sp>
    </p:spTree>
    <p:extLst>
      <p:ext uri="{BB962C8B-B14F-4D97-AF65-F5344CB8AC3E}">
        <p14:creationId xmlns:p14="http://schemas.microsoft.com/office/powerpoint/2010/main" val="41350179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0" kern="1200" dirty="0">
                <a:solidFill>
                  <a:schemeClr val="tx1"/>
                </a:solidFill>
                <a:effectLst/>
                <a:latin typeface="+mn-lt"/>
                <a:ea typeface="+mn-ea"/>
                <a:cs typeface="+mn-cs"/>
              </a:rPr>
              <a:t>Taking a child-centred approach to planning and conducting interviews is vital in securing best information and providing the necessary support for the child before, during and after the interview. </a:t>
            </a:r>
          </a:p>
          <a:p>
            <a:r>
              <a:rPr lang="en-GB" sz="1200" b="0" u="none" strike="noStrike" kern="1200" dirty="0">
                <a:solidFill>
                  <a:schemeClr val="tx1"/>
                </a:solidFill>
                <a:effectLst/>
                <a:latin typeface="+mn-lt"/>
                <a:ea typeface="+mn-ea"/>
                <a:cs typeface="+mn-cs"/>
              </a:rPr>
              <a:t> </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Police and social work will collaborate in the planning of the interview taking into account information from other services gathered at the ACRA IRD.</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A pre-interview briefing and planning meeting must be held, prior to any investigative interview taking place, involving the police officer and social worker undertaking the interview and, where possible and relevant, those that attended the ACRA IRD. If appointed, a police Senior Investigating Officer and Interview Advisor might also be present. </a:t>
            </a:r>
          </a:p>
          <a:p>
            <a:r>
              <a:rPr lang="en-GB" sz="1200" b="0" kern="1200" dirty="0">
                <a:solidFill>
                  <a:schemeClr val="tx1"/>
                </a:solidFill>
                <a:effectLst/>
                <a:latin typeface="+mn-lt"/>
                <a:ea typeface="+mn-ea"/>
                <a:cs typeface="+mn-cs"/>
              </a:rPr>
              <a:t> </a:t>
            </a:r>
          </a:p>
          <a:p>
            <a:pPr lvl="1"/>
            <a:r>
              <a:rPr lang="en-GB" sz="1200" b="0" kern="1200" dirty="0">
                <a:solidFill>
                  <a:schemeClr val="tx1"/>
                </a:solidFill>
                <a:effectLst/>
                <a:latin typeface="+mn-lt"/>
                <a:ea typeface="+mn-ea"/>
                <a:cs typeface="+mn-cs"/>
              </a:rPr>
              <a:t>The approach to investigative interviewing of children under this Act will be trauma-informed and achieve the intended outcome through robust planning and interview techniques. The approach being adopted for the investigative interviews is based upon recognised training for Joint Investigative Interviewing and comprises component parts: strategy, planning, actions and outcomes, underpinned by on-going support and evaluation. </a:t>
            </a:r>
          </a:p>
          <a:p>
            <a:r>
              <a:rPr lang="en-GB" sz="1200" b="0" u="none" strike="noStrike" kern="1200" dirty="0">
                <a:solidFill>
                  <a:schemeClr val="tx1"/>
                </a:solidFill>
                <a:effectLst/>
                <a:latin typeface="+mn-lt"/>
                <a:ea typeface="+mn-ea"/>
                <a:cs typeface="+mn-cs"/>
              </a:rPr>
              <a:t> </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Investigative interviews differ from </a:t>
            </a:r>
            <a:r>
              <a:rPr lang="en-GB" sz="1200" b="0" kern="1200" dirty="0" err="1">
                <a:solidFill>
                  <a:schemeClr val="tx1"/>
                </a:solidFill>
                <a:effectLst/>
                <a:latin typeface="+mn-lt"/>
                <a:ea typeface="+mn-ea"/>
                <a:cs typeface="+mn-cs"/>
              </a:rPr>
              <a:t>JII’s</a:t>
            </a:r>
            <a:r>
              <a:rPr lang="en-GB" sz="1200" b="0" kern="1200" dirty="0">
                <a:solidFill>
                  <a:schemeClr val="tx1"/>
                </a:solidFill>
                <a:effectLst/>
                <a:latin typeface="+mn-lt"/>
                <a:ea typeface="+mn-ea"/>
                <a:cs typeface="+mn-cs"/>
              </a:rPr>
              <a:t> in their purpose and the considerations necessary in the Act. </a:t>
            </a:r>
          </a:p>
          <a:p>
            <a:endParaRPr lang="en-GB" dirty="0"/>
          </a:p>
          <a:p>
            <a:r>
              <a:rPr lang="en-GB" sz="1200" b="1" kern="1200" dirty="0">
                <a:solidFill>
                  <a:schemeClr val="tx1"/>
                </a:solidFill>
                <a:effectLst/>
                <a:latin typeface="+mn-lt"/>
                <a:ea typeface="+mn-ea"/>
                <a:cs typeface="+mn-cs"/>
              </a:rPr>
              <a:t>Strategy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planning of the interview includes a strategy to identify the aims and objectives of the</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investigative interview and coordinate all stages of the process. The strategy developed by the ACRA IRD informs planning for the investigative interview. Interviewers will be alert to the child’s needs and will indicate if the planning needs to be adapted, in light of any new information.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strategy must also consider the role of the ChIRP and the Supporter and the specific duties under the Act (for example if an interview is being conducted under an agreement or if a CIO will be sought).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Planning</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assigned Police and Social Work interviewers will draft a plan for the interview that will include details about the child’s needs, such as their: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strengths and resources;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any complex needs;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speech and language or communication needs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cognitive factors;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experiences of trauma and adversity;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context and motivation;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relationships.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address this complexity, effective interview planning is essential, and will consider practicalities such as location, transport, timing, breaks and communication between interviewers during the investigative interview. The plan should be dynamic so interviewers can respond to any answers given by the child as well as to the needs of the child as they become apparent during the interview.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interviewers should involve the ChIRP in this planning stage and should consider the communication required with the child’s Supporter, to ensure that the interview is well coordinated and roles and responsibilities are clear.   Any contingencies should be discussed, such as where child protection concerns might arise.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Action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investigative interview will be undertaken using an agreed approach between police and social work based on robust planning.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It is important that all decisions are informed by the need to reduce anxiety to the child and minimise any risk of traumatisation.</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Purpose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aim of the interview is to seek information from the child in relation to an incident which is the subject of a police investigation, while ensuring a trauma informed approach and focus on the wellbeing of the child.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interview may also identify any wellbeing or welfare concerns in relation to the child. This will inform next steps in planning to support the child and family, including risk management and appropriate and proportionate interventions where needed.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Support and Evaluation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Interviewers require support to effectively undertake their role. This can be achieved by ensuring that there is quality assurance and practice evaluation carried out to assess competency. Similar to those quality assurance arrangements currently in place  for </a:t>
            </a:r>
            <a:r>
              <a:rPr lang="en-GB" sz="1200" kern="1200" dirty="0" err="1">
                <a:solidFill>
                  <a:schemeClr val="tx1"/>
                </a:solidFill>
                <a:effectLst/>
                <a:latin typeface="+mn-lt"/>
                <a:ea typeface="+mn-ea"/>
                <a:cs typeface="+mn-cs"/>
              </a:rPr>
              <a:t>JII’s</a:t>
            </a:r>
            <a:r>
              <a:rPr lang="en-GB" sz="1200" kern="1200" dirty="0">
                <a:solidFill>
                  <a:schemeClr val="tx1"/>
                </a:solidFill>
                <a:effectLst/>
                <a:latin typeface="+mn-lt"/>
                <a:ea typeface="+mn-ea"/>
                <a:cs typeface="+mn-cs"/>
              </a:rPr>
              <a:t>, it is expected that local processes will be in place for quality assurance and governance  in relation to the  application of this approach and that multiagency evaluation arrangements will be established, to support continuous improvement of local arrangements and practice.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can involve a debriefing of all professionals (including the ChIRP) to provide support and identifying learning and development. </a:t>
            </a:r>
          </a:p>
          <a:p>
            <a:r>
              <a:rPr lang="en-GB" sz="1200" kern="1200" dirty="0">
                <a:solidFill>
                  <a:schemeClr val="tx1"/>
                </a:solidFill>
                <a:effectLst/>
                <a:latin typeface="+mn-lt"/>
                <a:ea typeface="+mn-ea"/>
                <a:cs typeface="+mn-cs"/>
              </a:rPr>
              <a:t>See Support and Intervention section below</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44</a:t>
            </a:fld>
            <a:endParaRPr lang="en-GB"/>
          </a:p>
        </p:txBody>
      </p:sp>
    </p:spTree>
    <p:extLst>
      <p:ext uri="{BB962C8B-B14F-4D97-AF65-F5344CB8AC3E}">
        <p14:creationId xmlns:p14="http://schemas.microsoft.com/office/powerpoint/2010/main" val="35757761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a:solidFill>
                  <a:schemeClr val="tx1"/>
                </a:solidFill>
                <a:effectLst/>
                <a:latin typeface="+mn-lt"/>
                <a:ea typeface="+mn-ea"/>
                <a:cs typeface="+mn-cs"/>
              </a:rPr>
              <a:t>ACRA Investigative Interviews are planned for and undertaken by two interviewers, one police officer and one social worker, identified during the ACRA IRD. </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The lead interviewer may be from either police or social work and roles will be agreed at the planning stage after consideration of all relevant factors. Whilst ACRA Investigative Interviews are part of a police investigation, they can be led by either agency, however interviewers will be adaptable and flexible during the interview and hence the skillset of each profession will be recognised, when assigning roles.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This will inform the decision-making that influences the developing joint strategy and future support for the child.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Where both interviewers are in the room with the child, it may become apparent that the child displays a preference towards the second interviewer. In such cases, the second interviewer should lead the interview.</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During any scheduled breaks, the second interviewer should share their observations about the conduct of the interview and inform subsequent questioning. This provides an opportunity for both interviewers to review and reflect on their notes and lines of enquiry.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recognised that there are challenges with these interviews as there will potentially be four adults in the interview room, along with the child. The planning and consultation with the ChIRP and any subsequent discussions with the Supporter will inform a cohesive approach that should be adopted by all involved and that the process remains child focused and respectful of the child’s rights.</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essential that the child is assisted to understand the roles and responsibilities of those involved.</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46</a:t>
            </a:fld>
            <a:endParaRPr lang="en-GB"/>
          </a:p>
        </p:txBody>
      </p:sp>
    </p:spTree>
    <p:extLst>
      <p:ext uri="{BB962C8B-B14F-4D97-AF65-F5344CB8AC3E}">
        <p14:creationId xmlns:p14="http://schemas.microsoft.com/office/powerpoint/2010/main" val="5095556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Plan for the Interview (Appendix 8) will be developed by the identified interviewers and informed by the outcomes of the ACRA IRD, bearing in mind that the purpose is to seek information from a child in relation to an incident which is the subject of a Police investigation. Where a Senior Investigating Officer or Interview Advisor have been appointed to the investigation, they are also likely to be involved in the planning for the interview.</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is in </a:t>
            </a:r>
            <a:r>
              <a:rPr lang="en-GB" sz="1200" b="1" kern="1200" dirty="0">
                <a:solidFill>
                  <a:schemeClr val="tx1"/>
                </a:solidFill>
                <a:effectLst/>
                <a:latin typeface="+mn-lt"/>
                <a:ea typeface="+mn-ea"/>
                <a:cs typeface="+mn-cs"/>
              </a:rPr>
              <a:t>3 parts</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A, B and C</a:t>
            </a:r>
            <a:r>
              <a:rPr lang="en-GB" sz="1200" kern="1200" dirty="0">
                <a:solidFill>
                  <a:schemeClr val="tx1"/>
                </a:solidFill>
                <a:effectLst/>
                <a:latin typeface="+mn-lt"/>
                <a:ea typeface="+mn-ea"/>
                <a:cs typeface="+mn-cs"/>
              </a:rPr>
              <a:t>. Part A is participant details, Part B, logistics and the purpose of the interview and part C, considerations in relation to the child’s wellbeing and additional needs. The child must only be given </a:t>
            </a:r>
            <a:r>
              <a:rPr lang="en-GB" sz="1200" b="1" kern="1200" dirty="0">
                <a:solidFill>
                  <a:schemeClr val="tx1"/>
                </a:solidFill>
                <a:effectLst/>
                <a:latin typeface="+mn-lt"/>
                <a:ea typeface="+mn-ea"/>
                <a:cs typeface="+mn-cs"/>
              </a:rPr>
              <a:t>Parts A and B. Part C</a:t>
            </a:r>
            <a:r>
              <a:rPr lang="en-GB" sz="1200" kern="1200" dirty="0">
                <a:solidFill>
                  <a:schemeClr val="tx1"/>
                </a:solidFill>
                <a:effectLst/>
                <a:latin typeface="+mn-lt"/>
                <a:ea typeface="+mn-ea"/>
                <a:cs typeface="+mn-cs"/>
              </a:rPr>
              <a:t> is for </a:t>
            </a:r>
            <a:r>
              <a:rPr lang="en-GB" sz="1200" b="1" kern="1200" dirty="0">
                <a:solidFill>
                  <a:schemeClr val="tx1"/>
                </a:solidFill>
                <a:effectLst/>
                <a:latin typeface="+mn-lt"/>
                <a:ea typeface="+mn-ea"/>
                <a:cs typeface="+mn-cs"/>
              </a:rPr>
              <a:t>partner agency use only.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Police and Social Work interviewers will be fully briefed by the relevant Detective Sergeant, Senior Social Worker and </a:t>
            </a:r>
            <a:r>
              <a:rPr lang="en-GB" sz="1200" b="1" kern="1200" dirty="0" err="1">
                <a:solidFill>
                  <a:schemeClr val="tx1"/>
                </a:solidFill>
                <a:effectLst/>
                <a:latin typeface="+mn-lt"/>
                <a:ea typeface="+mn-ea"/>
                <a:cs typeface="+mn-cs"/>
              </a:rPr>
              <a:t>SIO</a:t>
            </a:r>
            <a:r>
              <a:rPr lang="en-GB" sz="1200" b="1" kern="1200" dirty="0">
                <a:solidFill>
                  <a:schemeClr val="tx1"/>
                </a:solidFill>
                <a:effectLst/>
                <a:latin typeface="+mn-lt"/>
                <a:ea typeface="+mn-ea"/>
                <a:cs typeface="+mn-cs"/>
              </a:rPr>
              <a:t> prior to drafting the Plan. Consideration should also be given to support from an Interview Advisor (IA) (as deemed necessary).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It is important to remember that the child and their family may already have involvement with other services or agencies (for example, Education, Speech, Language and Communications Needs) and so they may also be consulted during this planning process.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Additionally, the ChIRP assigned to represent the child during the interview should be invited to contribute to the Plan for the Interview unless there are specific reasons to the contrary.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Police are the statutory authority for investigations and therefore have overall responsibility for the content of the Plan.</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endParaRPr lang="en-GB" sz="1200" b="1" kern="1200" dirty="0">
              <a:solidFill>
                <a:schemeClr val="tx1"/>
              </a:solidFill>
              <a:effectLst/>
              <a:latin typeface="+mn-lt"/>
              <a:ea typeface="+mn-ea"/>
              <a:cs typeface="+mn-cs"/>
            </a:endParaRPr>
          </a:p>
          <a:p>
            <a:pPr lvl="1"/>
            <a:endParaRPr lang="en-GB" sz="1200" b="1"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Where the interview is to be conducted under a Sheriff’s CIO, the Plan for the Interview must comply with any directions authorised by a Sheriff in the Order. </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Information in relation to the plans must be accurately recorded and must be held in an auditable format. </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The Plan for the Interview will be a standard electronic template and will be shared with core agencies either electronically or by hard copy to be retained in their records.</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As soon as reasonably practicable after the plan(s) are drawn up, the plan must be shared with the child and parent. The ACRA IRD will decide the best approach to this and who should be involved, but this must involve an explanation to the child in a manner and approach that they understand and takes account of their age, stage of development and communication needs. </a:t>
            </a:r>
          </a:p>
          <a:p>
            <a:pPr lvl="1"/>
            <a:endParaRPr lang="en-GB" sz="1200" b="1"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47</a:t>
            </a:fld>
            <a:endParaRPr lang="en-GB"/>
          </a:p>
        </p:txBody>
      </p:sp>
    </p:spTree>
    <p:extLst>
      <p:ext uri="{BB962C8B-B14F-4D97-AF65-F5344CB8AC3E}">
        <p14:creationId xmlns:p14="http://schemas.microsoft.com/office/powerpoint/2010/main" val="3837069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dirty="0"/>
              <a:t>The</a:t>
            </a:r>
            <a:r>
              <a:rPr lang="en-GB" baseline="0" dirty="0"/>
              <a:t> Act aims to </a:t>
            </a:r>
            <a:r>
              <a:rPr lang="en-GB" dirty="0"/>
              <a:t>improve the position of care-experienced children, especially those looked after away from home, whose behaviours are more likely to have been reported to police and therefore to attract a criminalising response than the child population in general. </a:t>
            </a:r>
          </a:p>
          <a:p>
            <a:pPr algn="just"/>
            <a:endParaRPr lang="en-GB" dirty="0"/>
          </a:p>
          <a:p>
            <a:pPr algn="just"/>
            <a:r>
              <a:rPr lang="en-GB" dirty="0">
                <a:cs typeface="Arial" panose="020B0604020202020204" pitchFamily="34" charset="0"/>
              </a:rPr>
              <a:t>The age of criminal responsibility reflects the point at which society deems that a child can be held legally responsible for their actions. </a:t>
            </a:r>
          </a:p>
          <a:p>
            <a:pPr algn="just"/>
            <a:endParaRPr lang="en-GB" dirty="0">
              <a:cs typeface="Arial" panose="020B0604020202020204" pitchFamily="34" charset="0"/>
            </a:endParaRPr>
          </a:p>
          <a:p>
            <a:pPr algn="just"/>
            <a:r>
              <a:rPr lang="en-GB" dirty="0">
                <a:cs typeface="Arial" panose="020B0604020202020204" pitchFamily="34" charset="0"/>
              </a:rPr>
              <a:t> Until the commencement of this legislation, Scotland had the lowest age of criminal responsibility in Europe.</a:t>
            </a:r>
          </a:p>
          <a:p>
            <a:pPr algn="just"/>
            <a:endParaRPr lang="en-GB" dirty="0">
              <a:cs typeface="Arial" panose="020B0604020202020204" pitchFamily="34" charset="0"/>
            </a:endParaRPr>
          </a:p>
          <a:p>
            <a:pPr algn="just"/>
            <a:r>
              <a:rPr lang="en-GB" dirty="0">
                <a:cs typeface="Arial" panose="020B0604020202020204" pitchFamily="34" charset="0"/>
              </a:rPr>
              <a:t>The United Nations Convention on the Rights of the Child Incorporation (Scotland) Bill 2020 seeks to protect the rights of children. </a:t>
            </a:r>
            <a:r>
              <a:rPr lang="en-GB" sz="1200" b="0" i="0" kern="1200" dirty="0">
                <a:solidFill>
                  <a:schemeClr val="tx1"/>
                </a:solidFill>
                <a:effectLst/>
                <a:latin typeface="+mn-lt"/>
                <a:ea typeface="+mn-ea"/>
                <a:cs typeface="+mn-cs"/>
              </a:rPr>
              <a:t>The Bill is a proposed new law that will incorporate the </a:t>
            </a:r>
            <a:r>
              <a:rPr lang="en-GB" dirty="0" err="1"/>
              <a:t>UNCRC</a:t>
            </a:r>
            <a:r>
              <a:rPr lang="en-GB" sz="1200" b="0" i="0" kern="1200" dirty="0">
                <a:solidFill>
                  <a:schemeClr val="tx1"/>
                </a:solidFill>
                <a:effectLst/>
                <a:latin typeface="+mn-lt"/>
                <a:ea typeface="+mn-ea"/>
                <a:cs typeface="+mn-cs"/>
              </a:rPr>
              <a:t> into the law in Scotland.</a:t>
            </a:r>
            <a:endParaRPr lang="en-GB" dirty="0">
              <a:cs typeface="Arial" panose="020B0604020202020204" pitchFamily="34" charset="0"/>
            </a:endParaRPr>
          </a:p>
          <a:p>
            <a:pPr algn="just"/>
            <a:r>
              <a:rPr lang="en-GB" dirty="0">
                <a:hlinkClick r:id="rId3"/>
              </a:rPr>
              <a:t>United Nations Convention on the Rights of the Child (Incorporation) (Scotland) Bill: leaflet - </a:t>
            </a:r>
            <a:r>
              <a:rPr lang="en-GB" dirty="0" err="1">
                <a:hlinkClick r:id="rId3"/>
              </a:rPr>
              <a:t>gov.scot</a:t>
            </a:r>
            <a:r>
              <a:rPr lang="en-GB" dirty="0">
                <a:hlinkClick r:id="rId3"/>
              </a:rPr>
              <a:t> (www.gov.scot)</a:t>
            </a:r>
            <a:endParaRPr lang="en-GB" dirty="0">
              <a:cs typeface="Arial" panose="020B0604020202020204" pitchFamily="34" charset="0"/>
            </a:endParaRPr>
          </a:p>
          <a:p>
            <a:pPr algn="just"/>
            <a:endParaRPr lang="en-GB" dirty="0">
              <a:cs typeface="Arial" panose="020B0604020202020204" pitchFamily="34" charset="0"/>
            </a:endParaRPr>
          </a:p>
          <a:p>
            <a:pPr algn="just"/>
            <a:r>
              <a:rPr lang="en-GB" dirty="0">
                <a:cs typeface="Arial" panose="020B0604020202020204" pitchFamily="34" charset="0"/>
              </a:rPr>
              <a:t>This includes advice from the UN on what a child-friendly justice system should contain. It specifically provides advice on the minimum age of criminal responsibility for Member States.</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5</a:t>
            </a:fld>
            <a:endParaRPr lang="en-GB"/>
          </a:p>
        </p:txBody>
      </p:sp>
    </p:spTree>
    <p:extLst>
      <p:ext uri="{BB962C8B-B14F-4D97-AF65-F5344CB8AC3E}">
        <p14:creationId xmlns:p14="http://schemas.microsoft.com/office/powerpoint/2010/main" val="4847574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could be fixed or mobile visual recording equipment.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p>
          <a:p>
            <a:pPr lvl="1"/>
            <a:r>
              <a:rPr lang="en-GB" sz="1200" b="1" kern="1200" dirty="0">
                <a:solidFill>
                  <a:schemeClr val="tx1"/>
                </a:solidFill>
                <a:effectLst/>
                <a:latin typeface="+mn-lt"/>
                <a:ea typeface="+mn-ea"/>
                <a:cs typeface="+mn-cs"/>
              </a:rPr>
              <a:t>In all circumstances, the needs of the child must be a primary consideration, this will include age and developmental stage of the child, accessibility issues for those in attendance, concerns about the location within a community, and any specific considerations, such as disabilities (for example hearing impairment, mobility or other physical constraints etc.).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The needs of any victim must also be considered, for example where suitable premises are located in a community where a victim lives or premises where a victim attends for support. Practical arrangements will take cognisance of the needs or concerns of the victim, including careful consideration of where and when any child victim will be interviewed.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When identifying suitable premises, the following should be taken into consideration:</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high quality child friendly environment where a child feels safe and secure, reduces distress;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supports feelings of safety, security and wellbeing – e.g. child friendly décor, toys and soft furnishings;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equipment required - camera/microphone positioning (non-intrusive)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local – reduce the need to travel and remain in a familiar community;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situated in a quiet location (soundproofing preferable);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option for a second dedicated interview monitoring room;</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available at suitable times when required;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local coordination and cooperation required for access;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provides a private, confidential space to minimise stigma;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internal and external look and feel of the premises minimises child’s anxiety and put them at ease;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minimal noise, interruptions and distractions;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disability access and accommodation of equipment (e.g. wheelchair access)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accommodate the number of people required to be in the room;</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amenities – kitchen or availability of refreshments, toilet facilities;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possibility for child to visit or see photos beforehand to reduce anxiety. </a:t>
            </a: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48</a:t>
            </a:fld>
            <a:endParaRPr lang="en-GB"/>
          </a:p>
        </p:txBody>
      </p:sp>
    </p:spTree>
    <p:extLst>
      <p:ext uri="{BB962C8B-B14F-4D97-AF65-F5344CB8AC3E}">
        <p14:creationId xmlns:p14="http://schemas.microsoft.com/office/powerpoint/2010/main" val="25264674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 If a child’s presentation or account gives interviewers reason to believe that the child may have experienced or may be at risk of significant harm, the interviewers have the discretion to make a dynamic judgement as to whether the ACRA investigative interview should be paused or terminated. Therefore the planning for an ACRA investigative interview must involve contingency planning for any child protection issues emerging. This should include planning and preparation with the ChIRP. </a:t>
            </a:r>
          </a:p>
          <a:p>
            <a:r>
              <a:rPr lang="en-GB" sz="1200" b="1"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Both interviewers will be JII trained, so it may be appropriate and competent to decide that the ACRA interview should be paused and thereafter terminated, with any continuation taking the form of a new recording in a JII format, however a number of factors must be considered.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Managing this situation at the time is complex and will require a dynamic assessment, taking into account CP and ACRA considerations on a case by case basis, at all times ensuring the child’s wellbeing remains a primary consideration.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incident under police investigation will need consideration given its serious nature, including any potential risks to others.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In any situation the response must be trauma informed and child centred. It is important that the concern expressed by the child is listened to, acknowledged and taken seriously by the interviewers. Consideration must be given to the child’s rights in this context and their decision to share sensitive, personal and possibly traumatic information at this time, perhaps for the first time.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Collaborative and flexible teamwork will be required. Any change in focus for the interview will require supervision and careful preparation in advance.</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On occasions where the investigative interview is paused, due to a child protection concern arising, police and social work should make a joint decision about how to proceed, taking into account what would be in the best interest of the child at that time and the views of the ChIRP and Supporter (where appropriate), as necessary. The </a:t>
            </a:r>
            <a:r>
              <a:rPr lang="en-GB" sz="1200" b="1" kern="1200" dirty="0" err="1">
                <a:solidFill>
                  <a:schemeClr val="tx1"/>
                </a:solidFill>
                <a:effectLst/>
                <a:latin typeface="+mn-lt"/>
                <a:ea typeface="+mn-ea"/>
                <a:cs typeface="+mn-cs"/>
              </a:rPr>
              <a:t>SIO</a:t>
            </a:r>
            <a:r>
              <a:rPr lang="en-GB" sz="1200" b="1" kern="1200" dirty="0">
                <a:solidFill>
                  <a:schemeClr val="tx1"/>
                </a:solidFill>
                <a:effectLst/>
                <a:latin typeface="+mn-lt"/>
                <a:ea typeface="+mn-ea"/>
                <a:cs typeface="+mn-cs"/>
              </a:rPr>
              <a:t> must also be consulted prior to any decisions being made.</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Where a decision is taken to focus on child protection, the Guidance on Joint Investigative Interviewing of Child Witnesses in Scotland will be followed. </a:t>
            </a:r>
          </a:p>
          <a:p>
            <a:r>
              <a:rPr lang="en-GB" sz="1200" b="1"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This means that the ChiRP and Supporter will no longer be present in the interview setting. This must be carefully managed. The Supporter may be the child’s parent and therefore supporting their understanding of the situation is critical.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If the ACRA investigative interview needs to be terminated and a JII commenced then interviewers will start a new recording. </a:t>
            </a:r>
          </a:p>
          <a:p>
            <a:pPr lvl="1"/>
            <a:r>
              <a:rPr lang="en-GB" sz="1200" b="1" kern="1200" dirty="0">
                <a:solidFill>
                  <a:schemeClr val="tx1"/>
                </a:solidFill>
                <a:effectLst/>
                <a:latin typeface="+mn-lt"/>
                <a:ea typeface="+mn-ea"/>
                <a:cs typeface="+mn-cs"/>
              </a:rPr>
              <a:t>Interviewers may decide to arrange a JII on another occasion to allow for more detailed planning. It is important to approach this from a child centred perspective. </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Police may still continue with enquiries to gather evidence about the incident under investigation and police and social work should liaise to share updates on the progress of the investigation and any new information, so that the best outcomes for the child can be determined, including whether safety measures are required, or additional support is needed.</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A CP IRD should be convened as soon as possible to discuss the CP issues and agree any further action required and discuss any outstanding action required in relation ACRA.  </a:t>
            </a:r>
          </a:p>
          <a:p>
            <a:r>
              <a:rPr lang="en-GB" sz="1200" kern="1200" dirty="0">
                <a:solidFill>
                  <a:schemeClr val="tx1"/>
                </a:solidFill>
                <a:effectLst/>
                <a:latin typeface="+mn-lt"/>
                <a:ea typeface="+mn-ea"/>
                <a:cs typeface="+mn-cs"/>
              </a:rPr>
              <a:t> </a:t>
            </a:r>
          </a:p>
          <a:p>
            <a:pPr lvl="1"/>
            <a:r>
              <a:rPr lang="en-GB" sz="1200" b="1" kern="1200" dirty="0">
                <a:solidFill>
                  <a:schemeClr val="tx1"/>
                </a:solidFill>
                <a:effectLst/>
                <a:latin typeface="+mn-lt"/>
                <a:ea typeface="+mn-ea"/>
                <a:cs typeface="+mn-cs"/>
              </a:rPr>
              <a:t>Decisions will be updated on the ACRA IRD record by the lead agency and changes should be agreed to by all participants.</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Existing child protection procedures continue to provide a structured framework to consider care, protection and risk management including the possible need for an urgent response, both in relation to the protection of the child and others.</a:t>
            </a:r>
          </a:p>
          <a:p>
            <a:r>
              <a:rPr lang="en-GB" sz="1200" b="1"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1"/>
            <a:r>
              <a:rPr lang="en-GB" sz="1200" b="1" kern="1200" dirty="0">
                <a:solidFill>
                  <a:schemeClr val="tx1"/>
                </a:solidFill>
                <a:effectLst/>
                <a:latin typeface="+mn-lt"/>
                <a:ea typeface="+mn-ea"/>
                <a:cs typeface="+mn-cs"/>
              </a:rPr>
              <a:t>Depending on the specific circumstances, relevant and proportionate legal measures can be considered (details of this are outlined in the National Guidance for Child Protection, 2021). </a:t>
            </a:r>
          </a:p>
          <a:p>
            <a:pPr lvl="1"/>
            <a:endParaRPr lang="en-GB" sz="1200" b="1"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hlinkClick r:id="rId3"/>
              </a:rPr>
              <a:t>Guidance on Joint Investigative Interviewing of Child Witnesses in Scotland - </a:t>
            </a:r>
            <a:r>
              <a:rPr lang="en-GB" sz="1200" u="sng" kern="1200" dirty="0" err="1">
                <a:solidFill>
                  <a:schemeClr val="tx1"/>
                </a:solidFill>
                <a:effectLst/>
                <a:latin typeface="+mn-lt"/>
                <a:ea typeface="+mn-ea"/>
                <a:cs typeface="+mn-cs"/>
                <a:hlinkClick r:id="rId3"/>
              </a:rPr>
              <a:t>gov.scot</a:t>
            </a:r>
            <a:r>
              <a:rPr lang="en-GB" sz="1200" u="sng" kern="1200" dirty="0">
                <a:solidFill>
                  <a:schemeClr val="tx1"/>
                </a:solidFill>
                <a:effectLst/>
                <a:latin typeface="+mn-lt"/>
                <a:ea typeface="+mn-ea"/>
                <a:cs typeface="+mn-cs"/>
                <a:hlinkClick r:id="rId3"/>
              </a:rPr>
              <a:t> (www.gov.scot)</a:t>
            </a:r>
            <a:endParaRPr lang="en-GB" sz="1600"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89CAC1B-209E-41F5-AE99-98EFAB4AC386}" type="slidenum">
              <a:rPr lang="en-GB" smtClean="0"/>
              <a:t>49</a:t>
            </a:fld>
            <a:endParaRPr lang="en-GB"/>
          </a:p>
        </p:txBody>
      </p:sp>
    </p:spTree>
    <p:extLst>
      <p:ext uri="{BB962C8B-B14F-4D97-AF65-F5344CB8AC3E}">
        <p14:creationId xmlns:p14="http://schemas.microsoft.com/office/powerpoint/2010/main" val="346048335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*if the JII is to be undertake using the Scottish Child Interview Model there is a need to pay attention to robust use of the Scottish </a:t>
            </a:r>
            <a:r>
              <a:rPr lang="en-GB" sz="1200" kern="1200" dirty="0" err="1">
                <a:solidFill>
                  <a:schemeClr val="tx1"/>
                </a:solidFill>
                <a:effectLst/>
                <a:latin typeface="+mn-lt"/>
                <a:ea typeface="+mn-ea"/>
                <a:cs typeface="+mn-cs"/>
              </a:rPr>
              <a:t>NICHD</a:t>
            </a:r>
            <a:r>
              <a:rPr lang="en-GB" sz="1200" kern="1200" dirty="0">
                <a:solidFill>
                  <a:schemeClr val="tx1"/>
                </a:solidFill>
                <a:effectLst/>
                <a:latin typeface="+mn-lt"/>
                <a:ea typeface="+mn-ea"/>
                <a:cs typeface="+mn-cs"/>
              </a:rPr>
              <a:t> Protocol, which includes purposeful rapport, testing out understanding of the ground rules and use of the Episodic Memory Training to support best evidence being secured in the Substantive Phase of the Interview </a:t>
            </a:r>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51</a:t>
            </a:fld>
            <a:endParaRPr lang="en-GB"/>
          </a:p>
        </p:txBody>
      </p:sp>
    </p:spTree>
    <p:extLst>
      <p:ext uri="{BB962C8B-B14F-4D97-AF65-F5344CB8AC3E}">
        <p14:creationId xmlns:p14="http://schemas.microsoft.com/office/powerpoint/2010/main" val="19907065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u="sng" kern="1200" dirty="0">
                <a:solidFill>
                  <a:schemeClr val="tx1"/>
                </a:solidFill>
                <a:effectLst/>
                <a:latin typeface="+mn-lt"/>
                <a:ea typeface="+mn-ea"/>
                <a:cs typeface="+mn-cs"/>
              </a:rPr>
              <a:t>Part 5 - Children's Hearings: Duty To Consider Need For Further Reports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Part of the Act amends sections 91, 119 and 138 of the Children’s Hearings (Scotland) Act 2011, all of which relate with the powers of children’s hearings. In each case, the sections are amended to include the duty to consider a need for further reports. It ensures that the question of whether any further information is required for a hearing is specifically considered by the hearing in deciding whether it is appropriate to defer a decision to a subsequent hearing.</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89CAC1B-209E-41F5-AE99-98EFAB4AC386}" type="slidenum">
              <a:rPr lang="en-GB" smtClean="0"/>
              <a:t>54</a:t>
            </a:fld>
            <a:endParaRPr lang="en-GB"/>
          </a:p>
        </p:txBody>
      </p:sp>
    </p:spTree>
    <p:extLst>
      <p:ext uri="{BB962C8B-B14F-4D97-AF65-F5344CB8AC3E}">
        <p14:creationId xmlns:p14="http://schemas.microsoft.com/office/powerpoint/2010/main" val="39353970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Part 6 - Review Of Age Of Criminal Responsibility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Section 78 requires Ministers to carry out a review of the operation of the Act. </a:t>
            </a:r>
          </a:p>
          <a:p>
            <a:r>
              <a:rPr lang="en-GB" sz="1200" kern="1200" dirty="0">
                <a:solidFill>
                  <a:schemeClr val="tx1"/>
                </a:solidFill>
                <a:effectLst/>
                <a:latin typeface="+mn-lt"/>
                <a:ea typeface="+mn-ea"/>
                <a:cs typeface="+mn-cs"/>
              </a:rPr>
              <a:t>The review is to cover the operation of the Act generally – looking, for example, at whether the Act has achieved its policy objectives and whether all of the provisions in the Act are operating as intended. In addition, the review is to consider the operation of the Act with a view to considering the future age of criminal responsibility. Ministers are to consult such persons as they consider appropriate in carrying out the review.</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review is to take place in the 3 years following section 1 coming into force. A report requires to be prepared following the review, which must then be published and laid before the Scottish Parliament within 12 months of the end of the review period.</a:t>
            </a:r>
          </a:p>
          <a:p>
            <a:r>
              <a:rPr lang="en-GB" sz="1200" kern="1200" dirty="0">
                <a:solidFill>
                  <a:schemeClr val="tx1"/>
                </a:solidFill>
                <a:effectLst/>
                <a:latin typeface="+mn-lt"/>
                <a:ea typeface="+mn-ea"/>
                <a:cs typeface="+mn-cs"/>
              </a:rPr>
              <a:t> </a:t>
            </a:r>
          </a:p>
          <a:p>
            <a:r>
              <a:rPr lang="en-GB" sz="1200" u="sng" kern="1200" dirty="0">
                <a:solidFill>
                  <a:schemeClr val="tx1"/>
                </a:solidFill>
                <a:effectLst/>
                <a:latin typeface="+mn-lt"/>
                <a:ea typeface="+mn-ea"/>
                <a:cs typeface="+mn-cs"/>
              </a:rPr>
              <a:t>Part 7 - Final Provisions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Part of the Act provides definitions for “child” and “constable”, enables a summary sheriff to grant a search order, a child interview order or an interview authorising the taking of forensic samples, sets out the regulations-making and guidance-making powers in the Act, and defines the short title of the Act.</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br>
              <a:rPr lang="en-GB" sz="1200" b="1" kern="1200" dirty="0">
                <a:solidFill>
                  <a:schemeClr val="tx1"/>
                </a:solidFill>
                <a:effectLst/>
                <a:latin typeface="+mn-lt"/>
                <a:ea typeface="+mn-ea"/>
                <a:cs typeface="+mn-cs"/>
              </a:rPr>
            </a:br>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 more detailed explanation of the Act can be found in the </a:t>
            </a:r>
            <a:r>
              <a:rPr lang="en-GB" sz="1200" u="sng" kern="1200" dirty="0">
                <a:solidFill>
                  <a:schemeClr val="tx1"/>
                </a:solidFill>
                <a:effectLst/>
                <a:latin typeface="+mn-lt"/>
                <a:ea typeface="+mn-ea"/>
                <a:cs typeface="+mn-cs"/>
                <a:hlinkClick r:id="rId3"/>
              </a:rPr>
              <a:t>Explanatory Notes</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Link to the Age of Criminal Responsibility (Scotland) Act 2019:   </a:t>
            </a:r>
          </a:p>
          <a:p>
            <a:r>
              <a:rPr lang="en-GB" sz="1200" u="sng" kern="1200" dirty="0">
                <a:solidFill>
                  <a:schemeClr val="tx1"/>
                </a:solidFill>
                <a:effectLst/>
                <a:latin typeface="+mn-lt"/>
                <a:ea typeface="+mn-ea"/>
                <a:cs typeface="+mn-cs"/>
                <a:hlinkClick r:id="rId4"/>
              </a:rPr>
              <a:t>https://www.legislation.gov.uk/asp/2019/7/contents/enacted</a:t>
            </a:r>
            <a:r>
              <a:rPr lang="en-GB" sz="1200" kern="1200" dirty="0">
                <a:solidFill>
                  <a:schemeClr val="tx1"/>
                </a:solidFill>
                <a:effectLst/>
                <a:latin typeface="+mn-lt"/>
                <a:ea typeface="+mn-ea"/>
                <a:cs typeface="+mn-cs"/>
              </a:rPr>
              <a:t> </a:t>
            </a:r>
            <a:endParaRPr lang="en-GB" baseline="0" dirty="0"/>
          </a:p>
        </p:txBody>
      </p:sp>
      <p:sp>
        <p:nvSpPr>
          <p:cNvPr id="4" name="Slide Number Placeholder 3"/>
          <p:cNvSpPr>
            <a:spLocks noGrp="1"/>
          </p:cNvSpPr>
          <p:nvPr>
            <p:ph type="sldNum" sz="quarter" idx="10"/>
          </p:nvPr>
        </p:nvSpPr>
        <p:spPr/>
        <p:txBody>
          <a:bodyPr/>
          <a:lstStyle/>
          <a:p>
            <a:fld id="{489CAC1B-209E-41F5-AE99-98EFAB4AC386}" type="slidenum">
              <a:rPr lang="en-GB" smtClean="0"/>
              <a:t>55</a:t>
            </a:fld>
            <a:endParaRPr lang="en-GB"/>
          </a:p>
        </p:txBody>
      </p:sp>
    </p:spTree>
    <p:extLst>
      <p:ext uri="{BB962C8B-B14F-4D97-AF65-F5344CB8AC3E}">
        <p14:creationId xmlns:p14="http://schemas.microsoft.com/office/powerpoint/2010/main" val="2682889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hlinkClick r:id="rId3"/>
              </a:rPr>
              <a:t>NES Trauma Informed - What is the National Trauma Training Programme (</a:t>
            </a:r>
            <a:r>
              <a:rPr lang="en-GB" dirty="0" err="1">
                <a:hlinkClick r:id="rId3"/>
              </a:rPr>
              <a:t>NTTP</a:t>
            </a:r>
            <a:r>
              <a:rPr lang="en-GB" dirty="0">
                <a:hlinkClick r:id="rId3"/>
              </a:rPr>
              <a:t>)? (</a:t>
            </a:r>
            <a:r>
              <a:rPr lang="en-GB" dirty="0" err="1">
                <a:hlinkClick r:id="rId3"/>
              </a:rPr>
              <a:t>transformingpsychologicaltrauma.scot</a:t>
            </a:r>
            <a:r>
              <a:rPr lang="en-GB" dirty="0">
                <a:hlinkClick r:id="rId3"/>
              </a:rPr>
              <a:t>)</a:t>
            </a:r>
            <a:r>
              <a:rPr lang="en-GB" dirty="0"/>
              <a:t>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4"/>
              </a:rPr>
              <a:t>The-Promise.pdf (</a:t>
            </a:r>
            <a:r>
              <a:rPr lang="en-GB" dirty="0" err="1">
                <a:hlinkClick r:id="rId4"/>
              </a:rPr>
              <a:t>carereview.scot</a:t>
            </a:r>
            <a:r>
              <a:rPr lang="en-GB" dirty="0">
                <a:hlinkClick r:id="rId4"/>
              </a:rPr>
              <a:t>)</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6</a:t>
            </a:fld>
            <a:endParaRPr lang="en-GB"/>
          </a:p>
        </p:txBody>
      </p:sp>
    </p:spTree>
    <p:extLst>
      <p:ext uri="{BB962C8B-B14F-4D97-AF65-F5344CB8AC3E}">
        <p14:creationId xmlns:p14="http://schemas.microsoft.com/office/powerpoint/2010/main" val="419572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is a wealth of evidence about children in Scotland who display harmful behaviours highlighting the links between vulnerability, victimisation and offending . Many children who display harmful behaviours are highly vulnerable and may have experienced trauma and crime in their own lives . Negative early life experiences can leave some children extremely vulnerable to environmental pressures and this can, in turn, contribute to the emergence of violence and/or other forms of harmful or anti-social behaviours in childhood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See: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Edinburgh Study on Youth Transitions and Crime</a:t>
            </a:r>
          </a:p>
          <a:p>
            <a:r>
              <a:rPr lang="en-GB" sz="1200" kern="1200" dirty="0">
                <a:solidFill>
                  <a:schemeClr val="tx1"/>
                </a:solidFill>
                <a:effectLst/>
                <a:latin typeface="+mn-lt"/>
                <a:ea typeface="+mn-ea"/>
                <a:cs typeface="+mn-cs"/>
              </a:rPr>
              <a:t>Kilbrandon Report (1964) which highlighted the central importance of responding to the needs and welfare of a child displaying harmful behaviour. </a:t>
            </a:r>
          </a:p>
          <a:p>
            <a:r>
              <a:rPr lang="en-GB" sz="1200" kern="1200" dirty="0">
                <a:solidFill>
                  <a:schemeClr val="tx1"/>
                </a:solidFill>
                <a:effectLst/>
                <a:latin typeface="+mn-lt"/>
                <a:ea typeface="+mn-ea"/>
                <a:cs typeface="+mn-cs"/>
              </a:rPr>
              <a:t>Mental Health Difficulties in the Youth Justice Population: Learning from the first six months of the IVY project, and The Ripples of Death</a:t>
            </a:r>
          </a:p>
          <a:p>
            <a:r>
              <a:rPr lang="en-GB" sz="1200" u="sng" kern="1200" dirty="0">
                <a:solidFill>
                  <a:schemeClr val="tx1"/>
                </a:solidFill>
                <a:effectLst/>
                <a:latin typeface="+mn-lt"/>
                <a:ea typeface="+mn-ea"/>
                <a:cs typeface="+mn-cs"/>
                <a:hlinkClick r:id="rId3"/>
              </a:rPr>
              <a:t>https://consult.gov.scot/youth-justice/minimum-age-of-criminal-responsibility/supporting_documents/00497071.pdf</a:t>
            </a:r>
            <a:r>
              <a:rPr lang="en-GB" sz="1200" u="sng" kern="1200" dirty="0">
                <a:solidFill>
                  <a:schemeClr val="tx1"/>
                </a:solidFill>
                <a:effectLst/>
                <a:latin typeface="+mn-lt"/>
                <a:ea typeface="+mn-ea"/>
                <a:cs typeface="+mn-cs"/>
              </a:rPr>
              <a:t> - </a:t>
            </a:r>
            <a:r>
              <a:rPr lang="en-GB" sz="1200" u="sng" kern="1200" dirty="0" err="1">
                <a:solidFill>
                  <a:schemeClr val="tx1"/>
                </a:solidFill>
                <a:effectLst/>
                <a:latin typeface="+mn-lt"/>
                <a:ea typeface="+mn-ea"/>
                <a:cs typeface="+mn-cs"/>
              </a:rPr>
              <a:t>P14</a:t>
            </a:r>
            <a:endParaRPr lang="en-GB" sz="1200" u="sng"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7</a:t>
            </a:fld>
            <a:endParaRPr lang="en-GB"/>
          </a:p>
        </p:txBody>
      </p:sp>
    </p:spTree>
    <p:extLst>
      <p:ext uri="{BB962C8B-B14F-4D97-AF65-F5344CB8AC3E}">
        <p14:creationId xmlns:p14="http://schemas.microsoft.com/office/powerpoint/2010/main" val="3358314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Refer to new National guidance for child protection in Scotland 2021 – add link when available </a:t>
            </a:r>
          </a:p>
          <a:p>
            <a:r>
              <a:rPr lang="en-GB" sz="1200" kern="1200" dirty="0">
                <a:solidFill>
                  <a:schemeClr val="tx1"/>
                </a:solidFill>
                <a:effectLst/>
                <a:latin typeface="+mn-lt"/>
                <a:ea typeface="+mn-ea"/>
                <a:cs typeface="+mn-cs"/>
                <a:hlinkClick r:id="rId3"/>
              </a:rPr>
              <a:t>Getting it right for every child (</a:t>
            </a:r>
            <a:r>
              <a:rPr lang="en-GB" sz="1200" kern="1200" dirty="0" err="1">
                <a:solidFill>
                  <a:schemeClr val="tx1"/>
                </a:solidFill>
                <a:effectLst/>
                <a:latin typeface="+mn-lt"/>
                <a:ea typeface="+mn-ea"/>
                <a:cs typeface="+mn-cs"/>
                <a:hlinkClick r:id="rId3"/>
              </a:rPr>
              <a:t>GIRFEC</a:t>
            </a:r>
            <a:r>
              <a:rPr lang="en-GB" sz="1200" kern="1200" dirty="0">
                <a:solidFill>
                  <a:schemeClr val="tx1"/>
                </a:solidFill>
                <a:effectLst/>
                <a:latin typeface="+mn-lt"/>
                <a:ea typeface="+mn-ea"/>
                <a:cs typeface="+mn-cs"/>
                <a:hlinkClick r:id="rId3"/>
              </a:rPr>
              <a:t>) - </a:t>
            </a:r>
            <a:r>
              <a:rPr lang="en-GB" sz="1200" kern="1200" dirty="0" err="1">
                <a:solidFill>
                  <a:schemeClr val="tx1"/>
                </a:solidFill>
                <a:effectLst/>
                <a:latin typeface="+mn-lt"/>
                <a:ea typeface="+mn-ea"/>
                <a:cs typeface="+mn-cs"/>
                <a:hlinkClick r:id="rId3"/>
              </a:rPr>
              <a:t>gov.scot</a:t>
            </a:r>
            <a:r>
              <a:rPr lang="en-GB" sz="1200" kern="1200" dirty="0">
                <a:solidFill>
                  <a:schemeClr val="tx1"/>
                </a:solidFill>
                <a:effectLst/>
                <a:latin typeface="+mn-lt"/>
                <a:ea typeface="+mn-ea"/>
                <a:cs typeface="+mn-cs"/>
                <a:hlinkClick r:id="rId3"/>
              </a:rPr>
              <a:t> (www.gov.scot)</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hlinkClick r:id="rId4"/>
              </a:rPr>
              <a:t>Getting it right for every child (</a:t>
            </a:r>
            <a:r>
              <a:rPr lang="en-GB" sz="1200" kern="1200" dirty="0" err="1">
                <a:solidFill>
                  <a:schemeClr val="tx1"/>
                </a:solidFill>
                <a:effectLst/>
                <a:latin typeface="+mn-lt"/>
                <a:ea typeface="+mn-ea"/>
                <a:cs typeface="+mn-cs"/>
                <a:hlinkClick r:id="rId4"/>
              </a:rPr>
              <a:t>GIRFEC</a:t>
            </a:r>
            <a:r>
              <a:rPr lang="en-GB" sz="1200" kern="1200" dirty="0">
                <a:solidFill>
                  <a:schemeClr val="tx1"/>
                </a:solidFill>
                <a:effectLst/>
                <a:latin typeface="+mn-lt"/>
                <a:ea typeface="+mn-ea"/>
                <a:cs typeface="+mn-cs"/>
                <a:hlinkClick r:id="rId4"/>
              </a:rPr>
              <a:t>): Wellbeing (</a:t>
            </a:r>
            <a:r>
              <a:rPr lang="en-GB" sz="1200" kern="1200" dirty="0" err="1">
                <a:solidFill>
                  <a:schemeClr val="tx1"/>
                </a:solidFill>
                <a:effectLst/>
                <a:latin typeface="+mn-lt"/>
                <a:ea typeface="+mn-ea"/>
                <a:cs typeface="+mn-cs"/>
                <a:hlinkClick r:id="rId4"/>
              </a:rPr>
              <a:t>SHANARRI</a:t>
            </a:r>
            <a:r>
              <a:rPr lang="en-GB" sz="1200" kern="1200" dirty="0">
                <a:solidFill>
                  <a:schemeClr val="tx1"/>
                </a:solidFill>
                <a:effectLst/>
                <a:latin typeface="+mn-lt"/>
                <a:ea typeface="+mn-ea"/>
                <a:cs typeface="+mn-cs"/>
                <a:hlinkClick r:id="rId4"/>
              </a:rPr>
              <a:t>) - </a:t>
            </a:r>
            <a:r>
              <a:rPr lang="en-GB" sz="1200" kern="1200" dirty="0" err="1">
                <a:solidFill>
                  <a:schemeClr val="tx1"/>
                </a:solidFill>
                <a:effectLst/>
                <a:latin typeface="+mn-lt"/>
                <a:ea typeface="+mn-ea"/>
                <a:cs typeface="+mn-cs"/>
                <a:hlinkClick r:id="rId4"/>
              </a:rPr>
              <a:t>gov.scot</a:t>
            </a:r>
            <a:r>
              <a:rPr lang="en-GB" sz="1200" kern="1200" dirty="0">
                <a:solidFill>
                  <a:schemeClr val="tx1"/>
                </a:solidFill>
                <a:effectLst/>
                <a:latin typeface="+mn-lt"/>
                <a:ea typeface="+mn-ea"/>
                <a:cs typeface="+mn-cs"/>
                <a:hlinkClick r:id="rId4"/>
              </a:rPr>
              <a:t> (www.gov.scot)</a:t>
            </a:r>
            <a:endParaRPr lang="en-GB" sz="1200" kern="1200" dirty="0">
              <a:solidFill>
                <a:schemeClr val="tx1"/>
              </a:solidFill>
              <a:effectLst/>
              <a:latin typeface="+mn-lt"/>
              <a:ea typeface="+mn-ea"/>
              <a:cs typeface="+mn-cs"/>
            </a:endParaRPr>
          </a:p>
          <a:p>
            <a:r>
              <a:rPr lang="en-GB" sz="1200" kern="1200" dirty="0" err="1">
                <a:solidFill>
                  <a:schemeClr val="tx1"/>
                </a:solidFill>
                <a:effectLst/>
                <a:latin typeface="+mn-lt"/>
                <a:ea typeface="+mn-ea"/>
                <a:cs typeface="+mn-cs"/>
                <a:hlinkClick r:id="rId5"/>
              </a:rPr>
              <a:t>GIRFEC</a:t>
            </a:r>
            <a:r>
              <a:rPr lang="en-GB" sz="1200" kern="1200" dirty="0">
                <a:solidFill>
                  <a:schemeClr val="tx1"/>
                </a:solidFill>
                <a:effectLst/>
                <a:latin typeface="+mn-lt"/>
                <a:ea typeface="+mn-ea"/>
                <a:cs typeface="+mn-cs"/>
                <a:hlinkClick r:id="rId5"/>
              </a:rPr>
              <a:t> National Practice Model - </a:t>
            </a:r>
            <a:r>
              <a:rPr lang="en-GB" sz="1200" kern="1200" dirty="0" err="1">
                <a:solidFill>
                  <a:schemeClr val="tx1"/>
                </a:solidFill>
                <a:effectLst/>
                <a:latin typeface="+mn-lt"/>
                <a:ea typeface="+mn-ea"/>
                <a:cs typeface="+mn-cs"/>
                <a:hlinkClick r:id="rId5"/>
              </a:rPr>
              <a:t>gov.scot</a:t>
            </a:r>
            <a:r>
              <a:rPr lang="en-GB" sz="1200" kern="1200" dirty="0">
                <a:solidFill>
                  <a:schemeClr val="tx1"/>
                </a:solidFill>
                <a:effectLst/>
                <a:latin typeface="+mn-lt"/>
                <a:ea typeface="+mn-ea"/>
                <a:cs typeface="+mn-cs"/>
                <a:hlinkClick r:id="rId5"/>
              </a:rPr>
              <a:t> (www.gov.scot)</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8</a:t>
            </a:fld>
            <a:endParaRPr lang="en-GB"/>
          </a:p>
        </p:txBody>
      </p:sp>
    </p:spTree>
    <p:extLst>
      <p:ext uri="{BB962C8B-B14F-4D97-AF65-F5344CB8AC3E}">
        <p14:creationId xmlns:p14="http://schemas.microsoft.com/office/powerpoint/2010/main" val="4083192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hlinkClick r:id="rId3"/>
              </a:rPr>
              <a:t>Home - The Promise</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dirty="0">
                <a:hlinkClick r:id="rId4"/>
              </a:rPr>
              <a:t>United Nations Convention on the Rights of the Child (Incorporation) (Scotland) Bill: leaflet - </a:t>
            </a:r>
            <a:r>
              <a:rPr lang="en-GB" dirty="0" err="1">
                <a:hlinkClick r:id="rId4"/>
              </a:rPr>
              <a:t>gov.scot</a:t>
            </a:r>
            <a:r>
              <a:rPr lang="en-GB" dirty="0">
                <a:hlinkClick r:id="rId4"/>
              </a:rPr>
              <a:t> (www.gov.scot)</a:t>
            </a:r>
            <a:endParaRPr lang="en-GB" sz="1200" kern="1200" dirty="0">
              <a:solidFill>
                <a:schemeClr val="tx1"/>
              </a:solidFill>
              <a:effectLst/>
              <a:latin typeface="+mn-lt"/>
              <a:ea typeface="+mn-ea"/>
              <a:cs typeface="+mn-cs"/>
            </a:endParaRPr>
          </a:p>
          <a:p>
            <a:endParaRPr lang="en-GB" sz="1200" kern="1200" baseline="0" dirty="0">
              <a:solidFill>
                <a:schemeClr val="tx1"/>
              </a:solidFill>
              <a:effectLst/>
              <a:latin typeface="+mn-lt"/>
              <a:ea typeface="+mn-ea"/>
              <a:cs typeface="+mn-cs"/>
            </a:endParaRPr>
          </a:p>
          <a:p>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9</a:t>
            </a:fld>
            <a:endParaRPr lang="en-GB"/>
          </a:p>
        </p:txBody>
      </p:sp>
    </p:spTree>
    <p:extLst>
      <p:ext uri="{BB962C8B-B14F-4D97-AF65-F5344CB8AC3E}">
        <p14:creationId xmlns:p14="http://schemas.microsoft.com/office/powerpoint/2010/main" val="1980916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Bairns’ Hoose (Barnahus)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overall Vision of the Bairns’ Hoose in Scotland is that: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All children in Scotland who have been victims or witnesses to abuse or violence or whose behaviour has caused significant harm or abuse will have access to trauma informed recovery, support and justice.</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Background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Barnahus is internationally recognised as an evidence-based model of excellence for children and families. The Barnahus model was established in Iceland in 1998. It seeks to provide an immediate trauma-informed response to child victims and witnesses of serious and traumatic crimes in a familiar and non-threatening setting.</a:t>
            </a:r>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Scottish Government is committed to developing Scottish standards for the Barnahus concept, forming a framework for a child-centred approach to delivering justice, care and recovery for children who have experienced trauma.</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All children in Scotland who have been victims or witnesses to abuse or violence or whose behaviour has caused significant harm or abuse will have access to trauma informed recovery, support and justice.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solidFill>
                  <a:schemeClr val="tx1"/>
                </a:solidFill>
                <a:hlinkClick r:id="rId3"/>
              </a:rPr>
              <a:t>Youth Justice standards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3"/>
              </a:rPr>
              <a:t>Working with children in conflict with the law 2021: standards - </a:t>
            </a:r>
            <a:r>
              <a:rPr lang="en-GB" dirty="0" err="1">
                <a:hlinkClick r:id="rId3"/>
              </a:rPr>
              <a:t>gov.scot</a:t>
            </a:r>
            <a:r>
              <a:rPr lang="en-GB" dirty="0">
                <a:hlinkClick r:id="rId3"/>
              </a:rPr>
              <a:t> (www.gov.scot)</a:t>
            </a: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EARLY AND EFFECTIVE INTERVENTION (EEI) </a:t>
            </a: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EEI aims to ensure children and families get the right support as early as possible. This approach supports agencies working together to take early action to respond to behaviour.</a:t>
            </a:r>
          </a:p>
          <a:p>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The scope of Early and Effective Intervention (EEI) should be widened to include the concerning and harmful behaviour of children aged under 12 years. </a:t>
            </a:r>
          </a:p>
          <a:p>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EEI responds by reducing the likelihood that a children may come into contact with the police as well as when this has already occurred by responding to such behaviour as an indicator of need. The overall aim is to improve the outcomes for children by ensuring they and their parents are included in any decisions being made about what a proportionate response to meet the needs of the child, in their context, may be. If a response is required it is instigated at the right time, with the intention of preventing children from entering into formal systems of compulsory measures that are not needed or necessary.</a:t>
            </a:r>
          </a:p>
          <a:p>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Police will follow local procedures in identifying whether the child meets the threshold for referral to EEI and will thereafter update and share the Child Concern form (</a:t>
            </a:r>
            <a:r>
              <a:rPr lang="en-GB" sz="1200" b="0" kern="1200" dirty="0" err="1">
                <a:solidFill>
                  <a:schemeClr val="tx1"/>
                </a:solidFill>
                <a:effectLst/>
                <a:latin typeface="+mn-lt"/>
                <a:ea typeface="+mn-ea"/>
                <a:cs typeface="+mn-cs"/>
              </a:rPr>
              <a:t>VPD</a:t>
            </a:r>
            <a:r>
              <a:rPr lang="en-GB" sz="1200" b="0" kern="1200" dirty="0">
                <a:solidFill>
                  <a:schemeClr val="tx1"/>
                </a:solidFill>
                <a:effectLst/>
                <a:latin typeface="+mn-lt"/>
                <a:ea typeface="+mn-ea"/>
                <a:cs typeface="+mn-cs"/>
              </a:rPr>
              <a:t>) with social work via existing methods.</a:t>
            </a:r>
          </a:p>
          <a:p>
            <a:r>
              <a:rPr lang="en-GB" sz="1200" b="0" kern="1200" dirty="0">
                <a:solidFill>
                  <a:schemeClr val="tx1"/>
                </a:solidFill>
                <a:effectLst/>
                <a:latin typeface="+mn-lt"/>
                <a:ea typeface="+mn-ea"/>
                <a:cs typeface="+mn-cs"/>
              </a:rPr>
              <a:t>The scope of EEI includes the concerning and harmful behaviour of children that took place whilst they are aged under 12 years.</a:t>
            </a:r>
            <a:endParaRPr lang="en-GB" sz="16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Refer to the Early and Effective intervention – Framework of Core Elements </a:t>
            </a:r>
            <a:endParaRPr lang="en-GB" sz="2400" b="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GB" sz="16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endParaRPr lang="en-GB" dirty="0"/>
          </a:p>
          <a:p>
            <a:endParaRPr lang="en-GB" dirty="0"/>
          </a:p>
        </p:txBody>
      </p:sp>
      <p:sp>
        <p:nvSpPr>
          <p:cNvPr id="4" name="Slide Number Placeholder 3"/>
          <p:cNvSpPr>
            <a:spLocks noGrp="1"/>
          </p:cNvSpPr>
          <p:nvPr>
            <p:ph type="sldNum" sz="quarter" idx="10"/>
          </p:nvPr>
        </p:nvSpPr>
        <p:spPr/>
        <p:txBody>
          <a:bodyPr/>
          <a:lstStyle/>
          <a:p>
            <a:fld id="{489CAC1B-209E-41F5-AE99-98EFAB4AC386}" type="slidenum">
              <a:rPr lang="en-GB" smtClean="0"/>
              <a:t>10</a:t>
            </a:fld>
            <a:endParaRPr lang="en-GB"/>
          </a:p>
        </p:txBody>
      </p:sp>
    </p:spTree>
    <p:extLst>
      <p:ext uri="{BB962C8B-B14F-4D97-AF65-F5344CB8AC3E}">
        <p14:creationId xmlns:p14="http://schemas.microsoft.com/office/powerpoint/2010/main" val="1709522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E1FC56C-2884-436C-BFA7-D7B8AB1C0D71}" type="datetimeFigureOut">
              <a:rPr lang="en-GB" smtClean="0"/>
              <a:t>08/02/2022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356677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FC56C-2884-436C-BFA7-D7B8AB1C0D71}" type="datetimeFigureOut">
              <a:rPr lang="en-GB" smtClean="0"/>
              <a:t>08/02/2022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1278309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FC56C-2884-436C-BFA7-D7B8AB1C0D71}" type="datetimeFigureOut">
              <a:rPr lang="en-GB" smtClean="0"/>
              <a:t>08/02/2022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3358396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1FC56C-2884-436C-BFA7-D7B8AB1C0D71}" type="datetimeFigureOut">
              <a:rPr lang="en-GB" smtClean="0"/>
              <a:t>08/02/2022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958301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E1FC56C-2884-436C-BFA7-D7B8AB1C0D71}" type="datetimeFigureOut">
              <a:rPr lang="en-GB" smtClean="0"/>
              <a:t>08/02/2022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4052883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E1FC56C-2884-436C-BFA7-D7B8AB1C0D71}" type="datetimeFigureOut">
              <a:rPr lang="en-GB" smtClean="0"/>
              <a:t>08/02/2022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2001505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E1FC56C-2884-436C-BFA7-D7B8AB1C0D71}" type="datetimeFigureOut">
              <a:rPr lang="en-GB" smtClean="0"/>
              <a:t>08/02/2022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289678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E1FC56C-2884-436C-BFA7-D7B8AB1C0D71}" type="datetimeFigureOut">
              <a:rPr lang="en-GB" smtClean="0"/>
              <a:t>08/02/2022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214987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FC56C-2884-436C-BFA7-D7B8AB1C0D71}" type="datetimeFigureOut">
              <a:rPr lang="en-GB" smtClean="0"/>
              <a:t>08/02/2022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2621122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E1FC56C-2884-436C-BFA7-D7B8AB1C0D71}" type="datetimeFigureOut">
              <a:rPr lang="en-GB" smtClean="0"/>
              <a:t>08/02/2022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627619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E1FC56C-2884-436C-BFA7-D7B8AB1C0D71}" type="datetimeFigureOut">
              <a:rPr lang="en-GB" smtClean="0"/>
              <a:t>08/02/2022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7F2E47-FFE0-4C58-BE40-A7F444043BEF}" type="slidenum">
              <a:rPr lang="en-GB" smtClean="0"/>
              <a:t>‹#›</a:t>
            </a:fld>
            <a:endParaRPr lang="en-GB"/>
          </a:p>
        </p:txBody>
      </p:sp>
    </p:spTree>
    <p:extLst>
      <p:ext uri="{BB962C8B-B14F-4D97-AF65-F5344CB8AC3E}">
        <p14:creationId xmlns:p14="http://schemas.microsoft.com/office/powerpoint/2010/main" val="605971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FC56C-2884-436C-BFA7-D7B8AB1C0D71}" type="datetimeFigureOut">
              <a:rPr lang="en-GB" smtClean="0"/>
              <a:t>08/02/2022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F2E47-FFE0-4C58-BE40-A7F444043BEF}" type="slidenum">
              <a:rPr lang="en-GB" smtClean="0"/>
              <a:t>‹#›</a:t>
            </a:fld>
            <a:endParaRPr lang="en-GB"/>
          </a:p>
        </p:txBody>
      </p:sp>
    </p:spTree>
    <p:extLst>
      <p:ext uri="{BB962C8B-B14F-4D97-AF65-F5344CB8AC3E}">
        <p14:creationId xmlns:p14="http://schemas.microsoft.com/office/powerpoint/2010/main" val="3197839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hyperlink" Target="https://www.gov.scot/policies/human-rights/childrens-rights/" TargetMode="External"/><Relationship Id="rId13" Type="http://schemas.openxmlformats.org/officeDocument/2006/relationships/hyperlink" Target="https://thepromise.scot/" TargetMode="External"/><Relationship Id="rId3" Type="http://schemas.openxmlformats.org/officeDocument/2006/relationships/hyperlink" Target="https://www.legislation.gov.uk/asp/2019/7/notes/contents" TargetMode="External"/><Relationship Id="rId7" Type="http://schemas.openxmlformats.org/officeDocument/2006/relationships/hyperlink" Target="https://www.gov.scot/publications/age-criminal-responsibility-scotland-act-2019-child-interview-rights-practitioners-code-practice/" TargetMode="External"/><Relationship Id="rId12" Type="http://schemas.openxmlformats.org/officeDocument/2006/relationships/hyperlink" Target="https://www.nes.scot.nhs.uk/our-work/trauma-national-trauma-training-programme/" TargetMode="External"/><Relationship Id="rId2" Type="http://schemas.openxmlformats.org/officeDocument/2006/relationships/hyperlink" Target="https://www.legislation.gov.uk/asp/2019/7/contents/enacted" TargetMode="External"/><Relationship Id="rId1" Type="http://schemas.openxmlformats.org/officeDocument/2006/relationships/slideLayout" Target="../slideLayouts/slideLayout2.xml"/><Relationship Id="rId6" Type="http://schemas.openxmlformats.org/officeDocument/2006/relationships/hyperlink" Target="https://www.gov.scot/binaries/content/documents/govscot/publications/advice-and-guidance/2021/09/age-criminal-responsibility-scotland-act-2019-part-4-police-investigatory-powers-statutory-guidance-use-place-safety/documents/age-criminal-responsibility-scotland-act-2019-part-4-police-investigatory-powers-statutory-guidance-use-place-safety/age-criminal-responsibility-scotland-act-2019-part-4-police-investigatory-powers-statutory-guidance-use-place-safety/govscot%3Adocument/age-criminal-responsibility-scotland-act-2019-part-4-police-investigatory-powers-statutory-guidance-use-place-safety.pdf" TargetMode="External"/><Relationship Id="rId11" Type="http://schemas.openxmlformats.org/officeDocument/2006/relationships/hyperlink" Target="https://www.gov.scot/publications/united-nations-convention-rights-child-incorporation-scotland-bill-leaflet/" TargetMode="External"/><Relationship Id="rId5" Type="http://schemas.openxmlformats.org/officeDocument/2006/relationships/hyperlink" Target="https://www.gov.scot/publications/age-criminal-responsibility-scotland-act-2019-part-4-police-investigatory-powers-statutory-guidance-investigative-interviews/pages/2/" TargetMode="External"/><Relationship Id="rId10" Type="http://schemas.openxmlformats.org/officeDocument/2006/relationships/hyperlink" Target="https://search.coe.int/cm/Pages/result_details.aspx?ObjectID=09000016804b2cf3" TargetMode="External"/><Relationship Id="rId4" Type="http://schemas.openxmlformats.org/officeDocument/2006/relationships/hyperlink" Target="https://www.gov.scot/policies/youth-justice/raising-age-criminal-responsibility/" TargetMode="External"/><Relationship Id="rId9" Type="http://schemas.openxmlformats.org/officeDocument/2006/relationships/hyperlink" Target="https://tbinternet.ohchr.org/_layouts/15/treatybodyexternal/Download.aspx?symbolno=CRC%2fC%2fGC%2f24&amp;Lang=en" TargetMode="External"/><Relationship Id="rId14" Type="http://schemas.openxmlformats.org/officeDocument/2006/relationships/hyperlink" Target="https://www.edinstudy.law.ed.ac.uk/" TargetMode="External"/></Relationships>
</file>

<file path=ppt/slides/_rels/slide57.xml.rels><?xml version="1.0" encoding="UTF-8" standalone="yes"?>
<Relationships xmlns="http://schemas.openxmlformats.org/package/2006/relationships"><Relationship Id="rId8" Type="http://schemas.openxmlformats.org/officeDocument/2006/relationships/hyperlink" Target="https://www.gov.scot/publications/rights-respecting-approach-justice-children-young-people-scotlands-vision-priorities/" TargetMode="External"/><Relationship Id="rId3" Type="http://schemas.openxmlformats.org/officeDocument/2006/relationships/hyperlink" Target="https://cycj.org.uk/wp-content/uploads/2014/07/Briefing-Paper-5-final.pdf" TargetMode="External"/><Relationship Id="rId7" Type="http://schemas.openxmlformats.org/officeDocument/2006/relationships/hyperlink" Target="https://www.gov.scot/policies/youth-justice/whole-system-approach/" TargetMode="External"/><Relationship Id="rId2" Type="http://schemas.openxmlformats.org/officeDocument/2006/relationships/hyperlink" Target="https://www.gov.scot/publications/kilbrandon-report/pages/1/" TargetMode="External"/><Relationship Id="rId1" Type="http://schemas.openxmlformats.org/officeDocument/2006/relationships/slideLayout" Target="../slideLayouts/slideLayout2.xml"/><Relationship Id="rId6" Type="http://schemas.openxmlformats.org/officeDocument/2006/relationships/hyperlink" Target="https://www.gov.scot/publications/standards-those-working-children-conflict-law-2021/" TargetMode="External"/><Relationship Id="rId11" Type="http://schemas.openxmlformats.org/officeDocument/2006/relationships/hyperlink" Target="https://www.nes.scot.nhs.uk/our-work/trauma-national-trauma-training-programme/" TargetMode="External"/><Relationship Id="rId5" Type="http://schemas.openxmlformats.org/officeDocument/2006/relationships/hyperlink" Target="https://www.gov.scot/policies/girfec/" TargetMode="External"/><Relationship Id="rId10" Type="http://schemas.openxmlformats.org/officeDocument/2006/relationships/hyperlink" Target="https://www.gov.scot/publications/age-criminal-responsibility-scotland-act-2019-child-interview-rights-practitioners-code-practice/" TargetMode="External"/><Relationship Id="rId4" Type="http://schemas.openxmlformats.org/officeDocument/2006/relationships/hyperlink" Target="https://consult.gov.scot/youth-justice/minimum-age-of-criminal-responsibility/supporting_documents/00497071.pdf" TargetMode="External"/><Relationship Id="rId9" Type="http://schemas.openxmlformats.org/officeDocument/2006/relationships/hyperlink" Target="https://www.gov.scot/publications/rights-respecting-approach-justice-children-young-people-scotlands-vision-priorities-action-plan/"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Age of Criminal Responsibility (Scotland) Act 2019</a:t>
            </a:r>
            <a:br>
              <a:rPr lang="en-GB" b="1" dirty="0"/>
            </a:br>
            <a:r>
              <a:rPr lang="en-GB" b="1" dirty="0"/>
              <a:t>(ACRA) </a:t>
            </a:r>
            <a:endParaRPr lang="en-GB" dirty="0"/>
          </a:p>
        </p:txBody>
      </p:sp>
      <p:sp>
        <p:nvSpPr>
          <p:cNvPr id="3" name="Subtitle 2"/>
          <p:cNvSpPr>
            <a:spLocks noGrp="1"/>
          </p:cNvSpPr>
          <p:nvPr>
            <p:ph type="subTitle" idx="1"/>
          </p:nvPr>
        </p:nvSpPr>
        <p:spPr/>
        <p:txBody>
          <a:bodyPr>
            <a:normAutofit/>
          </a:bodyPr>
          <a:lstStyle/>
          <a:p>
            <a:r>
              <a:rPr lang="en-GB" sz="3600" dirty="0"/>
              <a:t>Briefing</a:t>
            </a:r>
          </a:p>
          <a:p>
            <a:r>
              <a:rPr lang="en-GB" sz="3600" dirty="0"/>
              <a:t>December 2021 </a:t>
            </a:r>
          </a:p>
        </p:txBody>
      </p:sp>
    </p:spTree>
    <p:extLst>
      <p:ext uri="{BB962C8B-B14F-4D97-AF65-F5344CB8AC3E}">
        <p14:creationId xmlns:p14="http://schemas.microsoft.com/office/powerpoint/2010/main" val="175230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Policy and practice alignment: </a:t>
            </a:r>
            <a:endParaRPr lang="en-GB" dirty="0"/>
          </a:p>
        </p:txBody>
      </p:sp>
      <p:sp>
        <p:nvSpPr>
          <p:cNvPr id="3" name="Content Placeholder 2"/>
          <p:cNvSpPr>
            <a:spLocks noGrp="1"/>
          </p:cNvSpPr>
          <p:nvPr>
            <p:ph idx="1"/>
          </p:nvPr>
        </p:nvSpPr>
        <p:spPr/>
        <p:txBody>
          <a:bodyPr>
            <a:normAutofit/>
          </a:bodyPr>
          <a:lstStyle/>
          <a:p>
            <a:pPr marL="0" indent="0">
              <a:buNone/>
            </a:pPr>
            <a:r>
              <a:rPr lang="en-GB" u="sng" dirty="0"/>
              <a:t>Barnahus (Scottish Bairns’ Hoose)</a:t>
            </a:r>
          </a:p>
          <a:p>
            <a:r>
              <a:rPr lang="en-GB" dirty="0"/>
              <a:t>All children in Scotland who have been victims or witnesses to abuse or violence or whose behaviour has caused significant harm will have access to trauma informed recovery, support </a:t>
            </a:r>
          </a:p>
          <a:p>
            <a:r>
              <a:rPr lang="en-GB" dirty="0"/>
              <a:t>The intention is that children under the age of criminal responsibility will be able to access Barnahus </a:t>
            </a:r>
          </a:p>
          <a:p>
            <a:pPr marL="0" indent="0">
              <a:buNone/>
            </a:pPr>
            <a:r>
              <a:rPr lang="en-GB" u="sng" dirty="0"/>
              <a:t>Youth Justice </a:t>
            </a:r>
          </a:p>
          <a:p>
            <a:r>
              <a:rPr lang="en-GB" dirty="0"/>
              <a:t>Standards and guidance </a:t>
            </a:r>
          </a:p>
          <a:p>
            <a:r>
              <a:rPr lang="en-GB" dirty="0"/>
              <a:t>Early and effective intervention</a:t>
            </a:r>
          </a:p>
          <a:p>
            <a:endParaRPr lang="en-GB" dirty="0"/>
          </a:p>
        </p:txBody>
      </p:sp>
    </p:spTree>
    <p:extLst>
      <p:ext uri="{BB962C8B-B14F-4D97-AF65-F5344CB8AC3E}">
        <p14:creationId xmlns:p14="http://schemas.microsoft.com/office/powerpoint/2010/main" val="2311181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dates: </a:t>
            </a:r>
          </a:p>
        </p:txBody>
      </p:sp>
      <p:sp>
        <p:nvSpPr>
          <p:cNvPr id="3" name="Content Placeholder 2"/>
          <p:cNvSpPr>
            <a:spLocks noGrp="1"/>
          </p:cNvSpPr>
          <p:nvPr>
            <p:ph idx="1"/>
          </p:nvPr>
        </p:nvSpPr>
        <p:spPr>
          <a:xfrm>
            <a:off x="838200" y="1801906"/>
            <a:ext cx="10515600" cy="4061012"/>
          </a:xfrm>
        </p:spPr>
        <p:txBody>
          <a:bodyPr>
            <a:normAutofit lnSpcReduction="10000"/>
          </a:bodyPr>
          <a:lstStyle/>
          <a:p>
            <a:r>
              <a:rPr lang="en-US" dirty="0"/>
              <a:t>Bill passed unanimously by the Scottish Parliament in 2019 and received Royal Assent on </a:t>
            </a:r>
            <a:r>
              <a:rPr lang="en-US" b="1" dirty="0"/>
              <a:t>11 June 2019 </a:t>
            </a:r>
          </a:p>
          <a:p>
            <a:r>
              <a:rPr lang="en-GB" dirty="0"/>
              <a:t>It has not been possible for a child to be referred to a children’s hearing on the basis of the offence ground, in relation to behaviour that occurred whilst that child was younger than 12 since </a:t>
            </a:r>
            <a:r>
              <a:rPr lang="en-GB" b="1" dirty="0"/>
              <a:t>29</a:t>
            </a:r>
            <a:r>
              <a:rPr lang="en-GB" b="1" baseline="30000" dirty="0"/>
              <a:t>th</a:t>
            </a:r>
            <a:r>
              <a:rPr lang="en-GB" b="1" dirty="0"/>
              <a:t> November 2019  </a:t>
            </a:r>
            <a:endParaRPr lang="en-GB" dirty="0">
              <a:solidFill>
                <a:srgbClr val="FF0000"/>
              </a:solidFill>
            </a:endParaRPr>
          </a:p>
          <a:p>
            <a:r>
              <a:rPr lang="en-GB" b="1" dirty="0"/>
              <a:t>November 2020 </a:t>
            </a:r>
            <a:r>
              <a:rPr lang="en-GB" dirty="0"/>
              <a:t>- no longer be possible for a person to acquire a criminal conviction on the basis of behaviour that occurred when they were under 12. </a:t>
            </a:r>
          </a:p>
          <a:p>
            <a:r>
              <a:rPr lang="en-GB" dirty="0"/>
              <a:t>Act will fully commence on </a:t>
            </a:r>
            <a:r>
              <a:rPr lang="en-GB" b="1" dirty="0"/>
              <a:t>17 December 2021 </a:t>
            </a:r>
          </a:p>
          <a:p>
            <a:endParaRPr lang="en-GB" dirty="0"/>
          </a:p>
        </p:txBody>
      </p:sp>
    </p:spTree>
    <p:extLst>
      <p:ext uri="{BB962C8B-B14F-4D97-AF65-F5344CB8AC3E}">
        <p14:creationId xmlns:p14="http://schemas.microsoft.com/office/powerpoint/2010/main" val="2143179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5412"/>
            <a:ext cx="10515600" cy="331694"/>
          </a:xfrm>
        </p:spPr>
        <p:txBody>
          <a:bodyPr>
            <a:normAutofit fontScale="90000"/>
          </a:bodyPr>
          <a:lstStyle/>
          <a:p>
            <a:r>
              <a:rPr lang="en-GB" b="1" dirty="0"/>
              <a:t>The Act : Part 1 </a:t>
            </a:r>
            <a:br>
              <a:rPr lang="en-GB" b="1" dirty="0"/>
            </a:br>
            <a:br>
              <a:rPr lang="en-GB" b="1" u="sng" dirty="0"/>
            </a:br>
            <a:br>
              <a:rPr lang="en-GB" dirty="0"/>
            </a:br>
            <a:endParaRPr lang="en-GB" dirty="0"/>
          </a:p>
        </p:txBody>
      </p:sp>
      <p:sp>
        <p:nvSpPr>
          <p:cNvPr id="3" name="Content Placeholder 2"/>
          <p:cNvSpPr>
            <a:spLocks noGrp="1"/>
          </p:cNvSpPr>
          <p:nvPr>
            <p:ph idx="1"/>
          </p:nvPr>
        </p:nvSpPr>
        <p:spPr>
          <a:xfrm>
            <a:off x="608162" y="1275144"/>
            <a:ext cx="10515600" cy="5091150"/>
          </a:xfrm>
        </p:spPr>
        <p:txBody>
          <a:bodyPr>
            <a:normAutofit/>
          </a:bodyPr>
          <a:lstStyle/>
          <a:p>
            <a:r>
              <a:rPr lang="en-GB" sz="3800" dirty="0"/>
              <a:t>This Part of the Act increases the age of criminal responsibility in Scotland from 8 to 12. </a:t>
            </a:r>
          </a:p>
          <a:p>
            <a:r>
              <a:rPr lang="en-GB" sz="3800" dirty="0"/>
              <a:t>Once it is commenced this will achieve the principal policy objective of the Act, raising the age of criminal responsibility to 12 </a:t>
            </a:r>
          </a:p>
          <a:p>
            <a:r>
              <a:rPr lang="en-GB" sz="3800" dirty="0"/>
              <a:t>it says “a child under the age of 12 years cannot commit an offence” </a:t>
            </a:r>
          </a:p>
          <a:p>
            <a:r>
              <a:rPr lang="en-GB" sz="3800" dirty="0"/>
              <a:t>This will commence on 17 December 2021 </a:t>
            </a:r>
          </a:p>
          <a:p>
            <a:pPr marL="0" indent="0">
              <a:buNone/>
            </a:pPr>
            <a:endParaRPr lang="en-GB" dirty="0"/>
          </a:p>
          <a:p>
            <a:endParaRPr lang="en-GB" dirty="0"/>
          </a:p>
        </p:txBody>
      </p:sp>
    </p:spTree>
    <p:extLst>
      <p:ext uri="{BB962C8B-B14F-4D97-AF65-F5344CB8AC3E}">
        <p14:creationId xmlns:p14="http://schemas.microsoft.com/office/powerpoint/2010/main" val="1204799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 1 </a:t>
            </a:r>
          </a:p>
        </p:txBody>
      </p:sp>
      <p:sp>
        <p:nvSpPr>
          <p:cNvPr id="3" name="Content Placeholder 2"/>
          <p:cNvSpPr>
            <a:spLocks noGrp="1"/>
          </p:cNvSpPr>
          <p:nvPr>
            <p:ph idx="1"/>
          </p:nvPr>
        </p:nvSpPr>
        <p:spPr/>
        <p:txBody>
          <a:bodyPr/>
          <a:lstStyle/>
          <a:p>
            <a:pPr marL="0" indent="0">
              <a:buNone/>
            </a:pPr>
            <a:r>
              <a:rPr lang="en-GB" dirty="0"/>
              <a:t>The Act raises the age of criminal responsibility to 12 years. </a:t>
            </a:r>
          </a:p>
          <a:p>
            <a:r>
              <a:rPr lang="en-GB" dirty="0"/>
              <a:t>this means that a child under the age of 12 cannot be charged or arrested for an offence, and police will no longer have recourse to their criminal justice powers.</a:t>
            </a:r>
          </a:p>
          <a:p>
            <a:r>
              <a:rPr lang="en-GB" dirty="0"/>
              <a:t>in practice this will mean that a child under 12 will no longer be held criminally responsible for their actions, however the police will still have a duty to record and fully investigate any allegations of crime.</a:t>
            </a:r>
          </a:p>
          <a:p>
            <a:r>
              <a:rPr lang="en-GB" dirty="0"/>
              <a:t>this also means that the use of language is important, and any reference to the child must not be in the context of criminality.</a:t>
            </a:r>
          </a:p>
          <a:p>
            <a:endParaRPr lang="en-GB" dirty="0"/>
          </a:p>
        </p:txBody>
      </p:sp>
    </p:spTree>
    <p:extLst>
      <p:ext uri="{BB962C8B-B14F-4D97-AF65-F5344CB8AC3E}">
        <p14:creationId xmlns:p14="http://schemas.microsoft.com/office/powerpoint/2010/main" val="236337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Referral to Children’s Hearing</a:t>
            </a:r>
          </a:p>
        </p:txBody>
      </p:sp>
      <p:sp>
        <p:nvSpPr>
          <p:cNvPr id="3" name="Content Placeholder 2"/>
          <p:cNvSpPr>
            <a:spLocks noGrp="1"/>
          </p:cNvSpPr>
          <p:nvPr>
            <p:ph idx="1"/>
          </p:nvPr>
        </p:nvSpPr>
        <p:spPr>
          <a:xfrm>
            <a:off x="838200" y="2115671"/>
            <a:ext cx="10515600" cy="4061292"/>
          </a:xfrm>
        </p:spPr>
        <p:txBody>
          <a:bodyPr/>
          <a:lstStyle/>
          <a:p>
            <a:r>
              <a:rPr lang="en-GB" dirty="0"/>
              <a:t>Scottish Government  wanted to make a positive difference to children’s lives as early as possible by removing the offence ground of referral. </a:t>
            </a:r>
          </a:p>
          <a:p>
            <a:r>
              <a:rPr lang="en-GB" dirty="0"/>
              <a:t>This was achieved by section 3 coming into force on 29 November 2019. </a:t>
            </a:r>
          </a:p>
          <a:p>
            <a:r>
              <a:rPr lang="en-GB" dirty="0"/>
              <a:t>Since that date, it has not been possible for a child to be referred to a children’s hearing on the basis of the offence ground, in relation to behaviour that occurred whilst that child was younger than 12. </a:t>
            </a:r>
            <a:r>
              <a:rPr lang="en-GB" dirty="0">
                <a:solidFill>
                  <a:srgbClr val="FF0000"/>
                </a:solidFill>
              </a:rPr>
              <a:t> </a:t>
            </a:r>
          </a:p>
          <a:p>
            <a:endParaRPr lang="en-GB" dirty="0">
              <a:solidFill>
                <a:srgbClr val="FF0000"/>
              </a:solidFill>
            </a:endParaRPr>
          </a:p>
          <a:p>
            <a:endParaRPr lang="en-GB" dirty="0"/>
          </a:p>
        </p:txBody>
      </p:sp>
    </p:spTree>
    <p:extLst>
      <p:ext uri="{BB962C8B-B14F-4D97-AF65-F5344CB8AC3E}">
        <p14:creationId xmlns:p14="http://schemas.microsoft.com/office/powerpoint/2010/main" val="2865747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8894"/>
            <a:ext cx="10515600" cy="1013012"/>
          </a:xfrm>
        </p:spPr>
        <p:txBody>
          <a:bodyPr>
            <a:normAutofit fontScale="90000"/>
          </a:bodyPr>
          <a:lstStyle/>
          <a:p>
            <a:r>
              <a:rPr lang="en-GB" sz="3600" b="1" dirty="0">
                <a:latin typeface="+mn-lt"/>
              </a:rPr>
              <a:t>Disclosure Of Convictions And Other Information Relating To Time When Person Under 12</a:t>
            </a:r>
            <a:br>
              <a:rPr lang="en-GB" sz="3600" b="1" dirty="0"/>
            </a:br>
            <a:br>
              <a:rPr lang="en-GB" dirty="0"/>
            </a:br>
            <a:endParaRPr lang="en-GB" dirty="0"/>
          </a:p>
        </p:txBody>
      </p:sp>
      <p:sp>
        <p:nvSpPr>
          <p:cNvPr id="3" name="Content Placeholder 2"/>
          <p:cNvSpPr>
            <a:spLocks noGrp="1"/>
          </p:cNvSpPr>
          <p:nvPr>
            <p:ph idx="1"/>
          </p:nvPr>
        </p:nvSpPr>
        <p:spPr>
          <a:xfrm>
            <a:off x="838200" y="1721224"/>
            <a:ext cx="10515600" cy="4052047"/>
          </a:xfrm>
        </p:spPr>
        <p:txBody>
          <a:bodyPr>
            <a:normAutofit fontScale="92500" lnSpcReduction="10000"/>
          </a:bodyPr>
          <a:lstStyle/>
          <a:p>
            <a:pPr marL="0" indent="0">
              <a:buNone/>
            </a:pPr>
            <a:r>
              <a:rPr lang="en-GB" sz="3200" b="1" dirty="0"/>
              <a:t>Part 2</a:t>
            </a:r>
          </a:p>
          <a:p>
            <a:pPr marL="0" indent="0">
              <a:buNone/>
            </a:pPr>
            <a:endParaRPr lang="en-GB" sz="3200" b="1" dirty="0"/>
          </a:p>
          <a:p>
            <a:r>
              <a:rPr lang="en-GB" sz="3200" dirty="0"/>
              <a:t>Commenced in November 2020. </a:t>
            </a:r>
          </a:p>
          <a:p>
            <a:r>
              <a:rPr lang="en-GB" sz="3200" dirty="0"/>
              <a:t>The changes made by Part 2 mean that any conduct by a child below the age of 12 that would previously have been recorded as a conviction will no longer be recorded as such. </a:t>
            </a:r>
          </a:p>
          <a:p>
            <a:r>
              <a:rPr lang="en-GB" sz="3200" dirty="0"/>
              <a:t>This means that it will no longer be possible for a person to acquire a criminal conviction on the basis of behaviour that occurred when they were under 12. </a:t>
            </a:r>
          </a:p>
          <a:p>
            <a:pPr marL="0" indent="0">
              <a:buNone/>
            </a:pPr>
            <a:endParaRPr lang="en-GB" sz="2600" dirty="0"/>
          </a:p>
          <a:p>
            <a:endParaRPr lang="en-GB" dirty="0"/>
          </a:p>
        </p:txBody>
      </p:sp>
    </p:spTree>
    <p:extLst>
      <p:ext uri="{BB962C8B-B14F-4D97-AF65-F5344CB8AC3E}">
        <p14:creationId xmlns:p14="http://schemas.microsoft.com/office/powerpoint/2010/main" val="3099355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 3 – Victim Information</a:t>
            </a:r>
            <a:br>
              <a:rPr lang="en-GB" dirty="0"/>
            </a:br>
            <a:endParaRPr lang="en-GB" dirty="0"/>
          </a:p>
        </p:txBody>
      </p:sp>
      <p:sp>
        <p:nvSpPr>
          <p:cNvPr id="3" name="Content Placeholder 2"/>
          <p:cNvSpPr>
            <a:spLocks noGrp="1"/>
          </p:cNvSpPr>
          <p:nvPr>
            <p:ph idx="1"/>
          </p:nvPr>
        </p:nvSpPr>
        <p:spPr>
          <a:xfrm>
            <a:off x="838200" y="1518249"/>
            <a:ext cx="10515600" cy="4658714"/>
          </a:xfrm>
        </p:spPr>
        <p:txBody>
          <a:bodyPr>
            <a:normAutofit lnSpcReduction="10000"/>
          </a:bodyPr>
          <a:lstStyle/>
          <a:p>
            <a:pPr marL="0" indent="0">
              <a:buNone/>
            </a:pPr>
            <a:r>
              <a:rPr lang="en-GB" dirty="0"/>
              <a:t>This makes changes to the law that enables the Principal Reporter to provide information to victims. </a:t>
            </a:r>
          </a:p>
          <a:p>
            <a:r>
              <a:rPr lang="en-GB" dirty="0"/>
              <a:t>It provides detail of the type of information that can be provided, and the factors the Principal Reporter must consider when deciding whether or not to release the information. </a:t>
            </a:r>
          </a:p>
          <a:p>
            <a:r>
              <a:rPr lang="en-GB" dirty="0"/>
              <a:t>Where someone is a victim of seriously harmful behaviour, the Principal Reporter will be able to give them information about the outcome of the referral. </a:t>
            </a:r>
          </a:p>
          <a:p>
            <a:r>
              <a:rPr lang="en-GB" dirty="0"/>
              <a:t>This can be done even though the reporter has referred a child to a children’s hearing on non-offence grounds (so far as it relates to conduct before the age of 12).</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930327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Victims</a:t>
            </a:r>
            <a:r>
              <a:rPr lang="en-GB" dirty="0"/>
              <a:t> </a:t>
            </a:r>
          </a:p>
        </p:txBody>
      </p:sp>
      <p:sp>
        <p:nvSpPr>
          <p:cNvPr id="3" name="Content Placeholder 2"/>
          <p:cNvSpPr>
            <a:spLocks noGrp="1"/>
          </p:cNvSpPr>
          <p:nvPr>
            <p:ph idx="1"/>
          </p:nvPr>
        </p:nvSpPr>
        <p:spPr>
          <a:xfrm>
            <a:off x="838200" y="1792942"/>
            <a:ext cx="10515600" cy="4583856"/>
          </a:xfrm>
        </p:spPr>
        <p:txBody>
          <a:bodyPr>
            <a:normAutofit/>
          </a:bodyPr>
          <a:lstStyle/>
          <a:p>
            <a:pPr algn="just"/>
            <a:r>
              <a:rPr lang="en-GB" dirty="0"/>
              <a:t>Police and statutory services will take action to protect the safety and meet the needs of those involved including the victim(s) and the community. </a:t>
            </a:r>
          </a:p>
          <a:p>
            <a:pPr algn="just"/>
            <a:r>
              <a:rPr lang="en-GB" dirty="0"/>
              <a:t>Responding proportionately and effectively to the needs of a child who has caused harm does not diminishes the rights of victims. </a:t>
            </a:r>
          </a:p>
          <a:p>
            <a:pPr algn="just"/>
            <a:r>
              <a:rPr lang="en-GB" dirty="0"/>
              <a:t>They will still be the victim of a crime and entitled to have that crime fully investigated by the police and offered the support that is available to all victims of crime. </a:t>
            </a:r>
          </a:p>
          <a:p>
            <a:pPr algn="just"/>
            <a:endParaRPr lang="en-GB" dirty="0">
              <a:cs typeface="Arial" panose="020B0604020202020204" pitchFamily="34" charset="0"/>
            </a:endParaRPr>
          </a:p>
          <a:p>
            <a:pPr algn="just"/>
            <a:endParaRPr lang="en-GB" dirty="0">
              <a:cs typeface="Arial" panose="020B0604020202020204" pitchFamily="34" charset="0"/>
            </a:endParaRPr>
          </a:p>
          <a:p>
            <a:endParaRPr lang="en-GB" dirty="0"/>
          </a:p>
        </p:txBody>
      </p:sp>
    </p:spTree>
    <p:extLst>
      <p:ext uri="{BB962C8B-B14F-4D97-AF65-F5344CB8AC3E}">
        <p14:creationId xmlns:p14="http://schemas.microsoft.com/office/powerpoint/2010/main" val="968570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algn="ctr"/>
            <a:endParaRPr lang="en-GB" sz="4400" dirty="0"/>
          </a:p>
          <a:p>
            <a:pPr algn="ctr"/>
            <a:endParaRPr lang="en-GB" sz="4400" dirty="0"/>
          </a:p>
          <a:p>
            <a:pPr marL="0" indent="0" algn="ctr">
              <a:buNone/>
            </a:pPr>
            <a:r>
              <a:rPr lang="en-GB" sz="4400" b="1" dirty="0"/>
              <a:t>Questions ? </a:t>
            </a:r>
          </a:p>
        </p:txBody>
      </p:sp>
    </p:spTree>
    <p:extLst>
      <p:ext uri="{BB962C8B-B14F-4D97-AF65-F5344CB8AC3E}">
        <p14:creationId xmlns:p14="http://schemas.microsoft.com/office/powerpoint/2010/main" val="4044142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 4 - Police Investigatory And Other Powers</a:t>
            </a:r>
            <a:br>
              <a:rPr lang="en-GB" dirty="0"/>
            </a:br>
            <a:endParaRPr lang="en-GB" dirty="0"/>
          </a:p>
        </p:txBody>
      </p:sp>
      <p:sp>
        <p:nvSpPr>
          <p:cNvPr id="3" name="Content Placeholder 2"/>
          <p:cNvSpPr>
            <a:spLocks noGrp="1"/>
          </p:cNvSpPr>
          <p:nvPr>
            <p:ph idx="1"/>
          </p:nvPr>
        </p:nvSpPr>
        <p:spPr>
          <a:xfrm>
            <a:off x="658906" y="1506071"/>
            <a:ext cx="10515600" cy="4554070"/>
          </a:xfrm>
        </p:spPr>
        <p:txBody>
          <a:bodyPr>
            <a:normAutofit/>
          </a:bodyPr>
          <a:lstStyle/>
          <a:p>
            <a:pPr marL="0" indent="0">
              <a:buNone/>
            </a:pPr>
            <a:r>
              <a:rPr lang="en-GB" sz="3200" dirty="0"/>
              <a:t>This creates a package of powers designed to ensure that serious behaviour by any child under the age of 12 can be investigated, and for this to be carried out in a child-centred way that is in keeping with the ethos of removing children from criminal justice processes.</a:t>
            </a:r>
          </a:p>
          <a:p>
            <a:pPr marL="0" indent="0">
              <a:buNone/>
            </a:pPr>
            <a:endParaRPr lang="en-GB" sz="3200" dirty="0"/>
          </a:p>
          <a:p>
            <a:pPr marL="0" indent="0">
              <a:buNone/>
            </a:pPr>
            <a:r>
              <a:rPr lang="en-GB" sz="3200" b="1" dirty="0"/>
              <a:t>From 17</a:t>
            </a:r>
            <a:r>
              <a:rPr lang="en-GB" sz="3200" b="1" baseline="30000" dirty="0"/>
              <a:t>th</a:t>
            </a:r>
            <a:r>
              <a:rPr lang="en-GB" sz="3200" b="1" dirty="0"/>
              <a:t> December 2021 police officers will be unable to arrest, charge a child under 12 with an offence, or treat them in any way as having committed an offence. </a:t>
            </a:r>
          </a:p>
          <a:p>
            <a:pPr marL="0" indent="0">
              <a:buNone/>
            </a:pPr>
            <a:endParaRPr lang="en-GB" dirty="0"/>
          </a:p>
        </p:txBody>
      </p:sp>
    </p:spTree>
    <p:extLst>
      <p:ext uri="{BB962C8B-B14F-4D97-AF65-F5344CB8AC3E}">
        <p14:creationId xmlns:p14="http://schemas.microsoft.com/office/powerpoint/2010/main" val="2688359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Purpose of briefing </a:t>
            </a:r>
          </a:p>
        </p:txBody>
      </p:sp>
      <p:sp>
        <p:nvSpPr>
          <p:cNvPr id="3" name="Content Placeholder 2"/>
          <p:cNvSpPr>
            <a:spLocks noGrp="1"/>
          </p:cNvSpPr>
          <p:nvPr>
            <p:ph idx="1"/>
          </p:nvPr>
        </p:nvSpPr>
        <p:spPr>
          <a:xfrm>
            <a:off x="838200" y="2294965"/>
            <a:ext cx="10515600" cy="3881998"/>
          </a:xfrm>
        </p:spPr>
        <p:txBody>
          <a:bodyPr>
            <a:normAutofit/>
          </a:bodyPr>
          <a:lstStyle/>
          <a:p>
            <a:pPr marL="0" indent="0">
              <a:buNone/>
            </a:pPr>
            <a:r>
              <a:rPr lang="en-GB" dirty="0"/>
              <a:t>Aim: </a:t>
            </a:r>
          </a:p>
          <a:p>
            <a:r>
              <a:rPr lang="en-GB" dirty="0"/>
              <a:t>To provide information for social work in relation to the key duties in the Act</a:t>
            </a:r>
          </a:p>
          <a:p>
            <a:r>
              <a:rPr lang="en-GB" dirty="0"/>
              <a:t>To highlight key information in the Statutory Guidance (Investigative Interviews and Use of a Place of Safety) </a:t>
            </a:r>
          </a:p>
          <a:p>
            <a:r>
              <a:rPr lang="en-GB" dirty="0"/>
              <a:t>To explore practice issues as outlined in the Operational Guidance </a:t>
            </a:r>
          </a:p>
          <a:p>
            <a:pPr marL="0" indent="0">
              <a:buNone/>
            </a:pPr>
            <a:endParaRPr lang="en-GB" dirty="0"/>
          </a:p>
          <a:p>
            <a:endParaRPr lang="en-GB" dirty="0"/>
          </a:p>
        </p:txBody>
      </p:sp>
    </p:spTree>
    <p:extLst>
      <p:ext uri="{BB962C8B-B14F-4D97-AF65-F5344CB8AC3E}">
        <p14:creationId xmlns:p14="http://schemas.microsoft.com/office/powerpoint/2010/main" val="1639363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 4 of the Act </a:t>
            </a:r>
          </a:p>
        </p:txBody>
      </p:sp>
      <p:sp>
        <p:nvSpPr>
          <p:cNvPr id="3" name="Content Placeholder 2"/>
          <p:cNvSpPr>
            <a:spLocks noGrp="1"/>
          </p:cNvSpPr>
          <p:nvPr>
            <p:ph sz="half" idx="1"/>
          </p:nvPr>
        </p:nvSpPr>
        <p:spPr>
          <a:xfrm>
            <a:off x="838200" y="2519081"/>
            <a:ext cx="10062882" cy="3657881"/>
          </a:xfrm>
        </p:spPr>
        <p:txBody>
          <a:bodyPr>
            <a:normAutofit/>
          </a:bodyPr>
          <a:lstStyle/>
          <a:p>
            <a:r>
              <a:rPr lang="en-GB" i="1" dirty="0"/>
              <a:t>Chapter 1 - Power to take a child under 12 to a place of safety</a:t>
            </a:r>
            <a:endParaRPr lang="en-GB" dirty="0"/>
          </a:p>
          <a:p>
            <a:r>
              <a:rPr lang="en-GB" i="1" dirty="0"/>
              <a:t>Chapter 2 - Search of children under 12 </a:t>
            </a:r>
            <a:endParaRPr lang="en-GB" dirty="0"/>
          </a:p>
          <a:p>
            <a:r>
              <a:rPr lang="en-GB" i="1" dirty="0"/>
              <a:t>Chapter 3 - Questioning of Children</a:t>
            </a:r>
            <a:endParaRPr lang="en-GB" dirty="0"/>
          </a:p>
          <a:p>
            <a:r>
              <a:rPr lang="en-GB" i="1" dirty="0"/>
              <a:t>Chapter 4 - Limitation on taking prints and samples from children under 12</a:t>
            </a:r>
          </a:p>
          <a:p>
            <a:r>
              <a:rPr lang="en-GB" i="1" dirty="0"/>
              <a:t> Chapter 5 – General provision</a:t>
            </a:r>
            <a:endParaRPr lang="en-GB" dirty="0"/>
          </a:p>
          <a:p>
            <a:endParaRPr lang="en-GB" dirty="0"/>
          </a:p>
          <a:p>
            <a:endParaRPr lang="en-GB" dirty="0"/>
          </a:p>
        </p:txBody>
      </p:sp>
    </p:spTree>
    <p:extLst>
      <p:ext uri="{BB962C8B-B14F-4D97-AF65-F5344CB8AC3E}">
        <p14:creationId xmlns:p14="http://schemas.microsoft.com/office/powerpoint/2010/main" val="554159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5082"/>
            <a:ext cx="10515600" cy="519954"/>
          </a:xfrm>
        </p:spPr>
        <p:txBody>
          <a:bodyPr>
            <a:normAutofit fontScale="90000"/>
          </a:bodyPr>
          <a:lstStyle/>
          <a:p>
            <a:r>
              <a:rPr lang="en-GB" b="1" dirty="0"/>
              <a:t>Part 4: Place of Safety (</a:t>
            </a:r>
            <a:r>
              <a:rPr lang="en-GB" b="1" dirty="0" err="1"/>
              <a:t>s28</a:t>
            </a:r>
            <a:r>
              <a:rPr lang="en-GB" b="1" dirty="0"/>
              <a:t>) </a:t>
            </a:r>
            <a:br>
              <a:rPr lang="en-GB" dirty="0"/>
            </a:br>
            <a:br>
              <a:rPr lang="en-GB" dirty="0"/>
            </a:br>
            <a:endParaRPr lang="en-GB" dirty="0"/>
          </a:p>
        </p:txBody>
      </p:sp>
      <p:sp>
        <p:nvSpPr>
          <p:cNvPr id="3" name="Content Placeholder 2"/>
          <p:cNvSpPr>
            <a:spLocks noGrp="1"/>
          </p:cNvSpPr>
          <p:nvPr>
            <p:ph idx="1"/>
          </p:nvPr>
        </p:nvSpPr>
        <p:spPr>
          <a:xfrm>
            <a:off x="838200" y="1846729"/>
            <a:ext cx="10515600" cy="4168589"/>
          </a:xfrm>
        </p:spPr>
        <p:txBody>
          <a:bodyPr>
            <a:normAutofit lnSpcReduction="10000"/>
          </a:bodyPr>
          <a:lstStyle/>
          <a:p>
            <a:r>
              <a:rPr lang="en-GB" dirty="0"/>
              <a:t>Police officers may </a:t>
            </a:r>
            <a:r>
              <a:rPr lang="en-GB" b="1" dirty="0"/>
              <a:t>take</a:t>
            </a:r>
            <a:r>
              <a:rPr lang="en-GB" dirty="0"/>
              <a:t> a child (under 12) to a place of safety in the </a:t>
            </a:r>
            <a:r>
              <a:rPr lang="en-GB" b="1" dirty="0"/>
              <a:t>most serious </a:t>
            </a:r>
            <a:r>
              <a:rPr lang="en-GB" dirty="0"/>
              <a:t>cases where they believe that it is necessary to manage an </a:t>
            </a:r>
            <a:r>
              <a:rPr lang="en-GB" b="1" dirty="0"/>
              <a:t>immediate risk of significant harm </a:t>
            </a:r>
            <a:r>
              <a:rPr lang="en-GB" dirty="0"/>
              <a:t>to another person. </a:t>
            </a:r>
          </a:p>
          <a:p>
            <a:r>
              <a:rPr lang="en-GB" dirty="0"/>
              <a:t>The criteria for taking a child to a place of safety sets a </a:t>
            </a:r>
            <a:r>
              <a:rPr lang="en-GB" b="1" dirty="0"/>
              <a:t>high bar test </a:t>
            </a:r>
            <a:r>
              <a:rPr lang="en-GB" dirty="0"/>
              <a:t>for use of the powers. </a:t>
            </a:r>
          </a:p>
          <a:p>
            <a:r>
              <a:rPr lang="en-GB" dirty="0"/>
              <a:t>Police officers can intervene in emergency situations to protect individuals and communities. </a:t>
            </a:r>
          </a:p>
          <a:p>
            <a:r>
              <a:rPr lang="en-GB" dirty="0"/>
              <a:t>Police have the power to take a child to a place of safety to ensure the </a:t>
            </a:r>
            <a:r>
              <a:rPr lang="en-GB" b="1" dirty="0"/>
              <a:t>safety of others who may be at immediate risk of significant harm </a:t>
            </a:r>
            <a:r>
              <a:rPr lang="en-GB" dirty="0"/>
              <a:t>or </a:t>
            </a:r>
            <a:r>
              <a:rPr lang="en-GB" b="1" dirty="0"/>
              <a:t>further such harm </a:t>
            </a:r>
            <a:r>
              <a:rPr lang="en-GB" dirty="0"/>
              <a:t>from the child.</a:t>
            </a:r>
          </a:p>
          <a:p>
            <a:pPr marL="0" indent="0">
              <a:buNone/>
            </a:pPr>
            <a:endParaRPr lang="en-GB" dirty="0"/>
          </a:p>
        </p:txBody>
      </p:sp>
    </p:spTree>
    <p:extLst>
      <p:ext uri="{BB962C8B-B14F-4D97-AF65-F5344CB8AC3E}">
        <p14:creationId xmlns:p14="http://schemas.microsoft.com/office/powerpoint/2010/main" val="1470371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Place of Safety (</a:t>
            </a:r>
            <a:r>
              <a:rPr lang="en-GB" b="1" dirty="0" err="1"/>
              <a:t>s28</a:t>
            </a:r>
            <a:r>
              <a:rPr lang="en-GB" b="1" dirty="0"/>
              <a:t>)</a:t>
            </a:r>
            <a:endParaRPr lang="en-GB" dirty="0"/>
          </a:p>
        </p:txBody>
      </p:sp>
      <p:sp>
        <p:nvSpPr>
          <p:cNvPr id="3" name="Content Placeholder 2"/>
          <p:cNvSpPr>
            <a:spLocks noGrp="1"/>
          </p:cNvSpPr>
          <p:nvPr>
            <p:ph idx="1"/>
          </p:nvPr>
        </p:nvSpPr>
        <p:spPr/>
        <p:txBody>
          <a:bodyPr/>
          <a:lstStyle/>
          <a:p>
            <a:r>
              <a:rPr lang="en-GB" dirty="0"/>
              <a:t>This </a:t>
            </a:r>
            <a:r>
              <a:rPr lang="en-GB" b="1" dirty="0"/>
              <a:t>emergency</a:t>
            </a:r>
            <a:r>
              <a:rPr lang="en-GB" dirty="0"/>
              <a:t> power allows police to </a:t>
            </a:r>
            <a:r>
              <a:rPr lang="en-GB" b="1" dirty="0"/>
              <a:t>take</a:t>
            </a:r>
            <a:r>
              <a:rPr lang="en-GB" dirty="0"/>
              <a:t> the child to a place of safety and to </a:t>
            </a:r>
            <a:r>
              <a:rPr lang="en-GB" b="1" dirty="0"/>
              <a:t>keep</a:t>
            </a:r>
            <a:r>
              <a:rPr lang="en-GB" dirty="0"/>
              <a:t> the child there. The use of the power must be must be </a:t>
            </a:r>
            <a:r>
              <a:rPr lang="en-GB" b="1" dirty="0"/>
              <a:t>necessary</a:t>
            </a:r>
            <a:r>
              <a:rPr lang="en-GB" dirty="0"/>
              <a:t> and </a:t>
            </a:r>
            <a:r>
              <a:rPr lang="en-GB" b="1" dirty="0"/>
              <a:t>proportionate.</a:t>
            </a:r>
          </a:p>
          <a:p>
            <a:r>
              <a:rPr lang="en-GB" dirty="0"/>
              <a:t>Taking a child to a place of safety must only be used as a measure of </a:t>
            </a:r>
            <a:r>
              <a:rPr lang="en-GB" b="1" dirty="0"/>
              <a:t>last resort</a:t>
            </a:r>
            <a:r>
              <a:rPr lang="en-GB" dirty="0"/>
              <a:t>, in relation to the protection of any other person from an </a:t>
            </a:r>
            <a:r>
              <a:rPr lang="en-GB" b="1" dirty="0"/>
              <a:t>immediate</a:t>
            </a:r>
            <a:r>
              <a:rPr lang="en-GB" dirty="0"/>
              <a:t> risk of significant harm (or further such harm). </a:t>
            </a:r>
          </a:p>
          <a:p>
            <a:r>
              <a:rPr lang="en-GB" dirty="0"/>
              <a:t>The need to </a:t>
            </a:r>
            <a:r>
              <a:rPr lang="en-GB" b="1" dirty="0"/>
              <a:t>safeguard and promote the wellbeing </a:t>
            </a:r>
            <a:r>
              <a:rPr lang="en-GB" dirty="0"/>
              <a:t>of the child is a primary consideration.</a:t>
            </a:r>
          </a:p>
          <a:p>
            <a:r>
              <a:rPr lang="en-GB" dirty="0"/>
              <a:t>As soon as practicable after police take a child to a place of safety, they </a:t>
            </a:r>
            <a:r>
              <a:rPr lang="en-GB" b="1" dirty="0"/>
              <a:t>must inform a parent</a:t>
            </a:r>
            <a:r>
              <a:rPr lang="en-GB" dirty="0"/>
              <a:t>.</a:t>
            </a:r>
          </a:p>
        </p:txBody>
      </p:sp>
    </p:spTree>
    <p:extLst>
      <p:ext uri="{BB962C8B-B14F-4D97-AF65-F5344CB8AC3E}">
        <p14:creationId xmlns:p14="http://schemas.microsoft.com/office/powerpoint/2010/main" val="1637803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Place of safety (</a:t>
            </a:r>
            <a:r>
              <a:rPr lang="en-GB" b="1" dirty="0" err="1"/>
              <a:t>s28</a:t>
            </a:r>
            <a:r>
              <a:rPr lang="en-GB" b="1" dirty="0"/>
              <a:t>) </a:t>
            </a:r>
          </a:p>
        </p:txBody>
      </p:sp>
      <p:sp>
        <p:nvSpPr>
          <p:cNvPr id="3" name="Content Placeholder 2"/>
          <p:cNvSpPr>
            <a:spLocks noGrp="1"/>
          </p:cNvSpPr>
          <p:nvPr>
            <p:ph idx="1"/>
          </p:nvPr>
        </p:nvSpPr>
        <p:spPr/>
        <p:txBody>
          <a:bodyPr>
            <a:normAutofit/>
          </a:bodyPr>
          <a:lstStyle/>
          <a:p>
            <a:r>
              <a:rPr lang="en-GB" dirty="0"/>
              <a:t>the child can only be kept in a place of safety for </a:t>
            </a:r>
            <a:r>
              <a:rPr lang="en-GB" i="1" dirty="0"/>
              <a:t>so long as is necessary </a:t>
            </a:r>
            <a:r>
              <a:rPr lang="en-GB" dirty="0"/>
              <a:t>to put in place </a:t>
            </a:r>
            <a:r>
              <a:rPr lang="en-GB" b="1" dirty="0"/>
              <a:t>arrangements for the care and protection </a:t>
            </a:r>
            <a:r>
              <a:rPr lang="en-GB" dirty="0"/>
              <a:t>of the child or for an order, authorising the </a:t>
            </a:r>
            <a:r>
              <a:rPr lang="en-GB" b="1" dirty="0"/>
              <a:t>taking of intimate samples </a:t>
            </a:r>
            <a:r>
              <a:rPr lang="en-GB" dirty="0"/>
              <a:t>from the child, to be obtained. </a:t>
            </a:r>
          </a:p>
          <a:p>
            <a:r>
              <a:rPr lang="en-GB" dirty="0"/>
              <a:t>the child must be kept in a place of safety for </a:t>
            </a:r>
            <a:r>
              <a:rPr lang="en-GB" b="1" dirty="0"/>
              <a:t>as short a time as possible</a:t>
            </a:r>
            <a:r>
              <a:rPr lang="en-GB" dirty="0"/>
              <a:t>, up to a maximum of 24 hours. </a:t>
            </a:r>
          </a:p>
          <a:p>
            <a:r>
              <a:rPr lang="en-GB" dirty="0"/>
              <a:t>local authorities and other partners must identify suitable premises to use for this purpose. </a:t>
            </a:r>
          </a:p>
          <a:p>
            <a:endParaRPr lang="en-GB" dirty="0"/>
          </a:p>
        </p:txBody>
      </p:sp>
    </p:spTree>
    <p:extLst>
      <p:ext uri="{BB962C8B-B14F-4D97-AF65-F5344CB8AC3E}">
        <p14:creationId xmlns:p14="http://schemas.microsoft.com/office/powerpoint/2010/main" val="397696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Place of safety (</a:t>
            </a:r>
            <a:r>
              <a:rPr lang="en-GB" b="1" dirty="0" err="1"/>
              <a:t>s28</a:t>
            </a:r>
            <a:r>
              <a:rPr lang="en-GB" b="1" dirty="0"/>
              <a:t>) </a:t>
            </a:r>
          </a:p>
        </p:txBody>
      </p:sp>
      <p:sp>
        <p:nvSpPr>
          <p:cNvPr id="3" name="Content Placeholder 2"/>
          <p:cNvSpPr>
            <a:spLocks noGrp="1"/>
          </p:cNvSpPr>
          <p:nvPr>
            <p:ph idx="1"/>
          </p:nvPr>
        </p:nvSpPr>
        <p:spPr>
          <a:xfrm>
            <a:off x="838200" y="1552755"/>
            <a:ext cx="10515600" cy="4758398"/>
          </a:xfrm>
        </p:spPr>
        <p:txBody>
          <a:bodyPr>
            <a:normAutofit fontScale="92500" lnSpcReduction="10000"/>
          </a:bodyPr>
          <a:lstStyle/>
          <a:p>
            <a:r>
              <a:rPr lang="en-GB" dirty="0"/>
              <a:t>it is anticipated that in most situations, police will return a child to their home, by consent,  and a place of safety will not be required. </a:t>
            </a:r>
          </a:p>
          <a:p>
            <a:r>
              <a:rPr lang="en-GB" dirty="0"/>
              <a:t>police can use this power to take the child home. </a:t>
            </a:r>
          </a:p>
          <a:p>
            <a:r>
              <a:rPr lang="en-GB" dirty="0"/>
              <a:t>police will contact the local authority to undertake relevant checks</a:t>
            </a:r>
          </a:p>
          <a:p>
            <a:r>
              <a:rPr lang="en-GB" dirty="0"/>
              <a:t>remaining within the family home should always be the priority, where appropriate, or with wider family before other places of safety are considered. </a:t>
            </a:r>
          </a:p>
          <a:p>
            <a:r>
              <a:rPr lang="en-GB" dirty="0"/>
              <a:t>Local Authorities have identified other suitable premises to use. </a:t>
            </a:r>
          </a:p>
          <a:p>
            <a:r>
              <a:rPr lang="en-GB" dirty="0"/>
              <a:t>the Act permits a child to be taken to a police station however this should be a last resort. </a:t>
            </a:r>
          </a:p>
          <a:p>
            <a:r>
              <a:rPr lang="en-GB" dirty="0"/>
              <a:t>Health premised can be used on a case by case basis (for example when forensic samples are required) </a:t>
            </a:r>
          </a:p>
          <a:p>
            <a:endParaRPr lang="en-GB" dirty="0"/>
          </a:p>
          <a:p>
            <a:pPr marL="0" indent="0">
              <a:buNone/>
            </a:pPr>
            <a:endParaRPr lang="en-GB" dirty="0"/>
          </a:p>
        </p:txBody>
      </p:sp>
    </p:spTree>
    <p:extLst>
      <p:ext uri="{BB962C8B-B14F-4D97-AF65-F5344CB8AC3E}">
        <p14:creationId xmlns:p14="http://schemas.microsoft.com/office/powerpoint/2010/main" val="2331660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a:t>
            </a:r>
          </a:p>
        </p:txBody>
      </p:sp>
      <p:sp>
        <p:nvSpPr>
          <p:cNvPr id="3" name="Content Placeholder 2"/>
          <p:cNvSpPr>
            <a:spLocks noGrp="1"/>
          </p:cNvSpPr>
          <p:nvPr>
            <p:ph idx="1"/>
          </p:nvPr>
        </p:nvSpPr>
        <p:spPr>
          <a:xfrm>
            <a:off x="838200" y="1416424"/>
            <a:ext cx="10515600" cy="4760539"/>
          </a:xfrm>
        </p:spPr>
        <p:txBody>
          <a:bodyPr>
            <a:normAutofit fontScale="92500" lnSpcReduction="20000"/>
          </a:bodyPr>
          <a:lstStyle/>
          <a:p>
            <a:r>
              <a:rPr lang="en-GB" dirty="0"/>
              <a:t>Where police use </a:t>
            </a:r>
            <a:r>
              <a:rPr lang="en-GB" dirty="0" err="1"/>
              <a:t>s28</a:t>
            </a:r>
            <a:r>
              <a:rPr lang="en-GB" dirty="0"/>
              <a:t> powers they will contact social work and advise that they are dealing with an ACRA incident. Police will provide a synopsis of the incident.</a:t>
            </a:r>
          </a:p>
          <a:p>
            <a:r>
              <a:rPr lang="en-GB" dirty="0"/>
              <a:t>In all cases police and social work will undertake checks to assess the suitability of any arrangements. Social work will share relevant and proportionate information to inform decision making. </a:t>
            </a:r>
          </a:p>
          <a:p>
            <a:r>
              <a:rPr lang="en-GB" dirty="0"/>
              <a:t>Social work will identify the most appropriate Place of Safety for the child in a timeous manner. </a:t>
            </a:r>
          </a:p>
          <a:p>
            <a:r>
              <a:rPr lang="en-GB" dirty="0"/>
              <a:t>Police will take the child to the place of safety</a:t>
            </a:r>
          </a:p>
          <a:p>
            <a:r>
              <a:rPr lang="en-GB" dirty="0"/>
              <a:t>Social work will make arrangements for the care and protection of the child</a:t>
            </a:r>
          </a:p>
          <a:p>
            <a:r>
              <a:rPr lang="en-GB" dirty="0"/>
              <a:t>Social work must record details of the place and  the time that the arrangements cease (for reporting requirements) </a:t>
            </a:r>
          </a:p>
          <a:p>
            <a:r>
              <a:rPr lang="en-GB" dirty="0"/>
              <a:t>An IRD will take place as soon as practicable </a:t>
            </a:r>
          </a:p>
          <a:p>
            <a:endParaRPr lang="en-GB" dirty="0"/>
          </a:p>
        </p:txBody>
      </p:sp>
    </p:spTree>
    <p:extLst>
      <p:ext uri="{BB962C8B-B14F-4D97-AF65-F5344CB8AC3E}">
        <p14:creationId xmlns:p14="http://schemas.microsoft.com/office/powerpoint/2010/main" val="506004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ctr"/>
            <a:endParaRPr lang="en-GB" b="1" dirty="0"/>
          </a:p>
          <a:p>
            <a:pPr algn="ctr"/>
            <a:endParaRPr lang="en-GB" b="1" dirty="0"/>
          </a:p>
          <a:p>
            <a:pPr algn="ctr"/>
            <a:endParaRPr lang="en-GB" b="1" dirty="0"/>
          </a:p>
          <a:p>
            <a:pPr marL="0" indent="0" algn="ctr">
              <a:buNone/>
            </a:pPr>
            <a:r>
              <a:rPr lang="en-GB" sz="4000" b="1" dirty="0"/>
              <a:t>Questions ? </a:t>
            </a:r>
          </a:p>
          <a:p>
            <a:pPr algn="ctr"/>
            <a:endParaRPr lang="en-GB" dirty="0"/>
          </a:p>
        </p:txBody>
      </p:sp>
    </p:spTree>
    <p:extLst>
      <p:ext uri="{BB962C8B-B14F-4D97-AF65-F5344CB8AC3E}">
        <p14:creationId xmlns:p14="http://schemas.microsoft.com/office/powerpoint/2010/main" val="51795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Part 4  - Questioning of Children</a:t>
            </a:r>
          </a:p>
        </p:txBody>
      </p:sp>
      <p:sp>
        <p:nvSpPr>
          <p:cNvPr id="3" name="Content Placeholder 2"/>
          <p:cNvSpPr>
            <a:spLocks noGrp="1"/>
          </p:cNvSpPr>
          <p:nvPr>
            <p:ph idx="1"/>
          </p:nvPr>
        </p:nvSpPr>
        <p:spPr>
          <a:xfrm>
            <a:off x="838200" y="1690688"/>
            <a:ext cx="10515600" cy="4674253"/>
          </a:xfrm>
        </p:spPr>
        <p:txBody>
          <a:bodyPr>
            <a:normAutofit fontScale="92500" lnSpcReduction="20000"/>
          </a:bodyPr>
          <a:lstStyle/>
          <a:p>
            <a:pPr marL="0" indent="0">
              <a:buNone/>
            </a:pPr>
            <a:r>
              <a:rPr lang="en-GB" dirty="0"/>
              <a:t>The Act limits the power of the police to question a child under 12 to circumstances where police have reasonable grounds to suspect that the child:</a:t>
            </a:r>
          </a:p>
          <a:p>
            <a:pPr lvl="0"/>
            <a:r>
              <a:rPr lang="en-GB" b="1" dirty="0"/>
              <a:t>by behaving in a violent or dangerous way, has caused or risked causing </a:t>
            </a:r>
            <a:r>
              <a:rPr lang="en-GB" b="1" i="1" dirty="0"/>
              <a:t>serious physical</a:t>
            </a:r>
            <a:r>
              <a:rPr lang="en-GB" b="1" dirty="0"/>
              <a:t> </a:t>
            </a:r>
            <a:r>
              <a:rPr lang="en-GB" b="1" i="1" dirty="0"/>
              <a:t>harm</a:t>
            </a:r>
            <a:r>
              <a:rPr lang="en-GB" b="1" dirty="0"/>
              <a:t> to another person, OR</a:t>
            </a:r>
          </a:p>
          <a:p>
            <a:pPr lvl="0"/>
            <a:r>
              <a:rPr lang="en-GB" b="1" dirty="0"/>
              <a:t>by behaving in a sexually violent or sexually coercive way, has caused or risked causing </a:t>
            </a:r>
            <a:r>
              <a:rPr lang="en-GB" b="1" i="1" dirty="0"/>
              <a:t>harm</a:t>
            </a:r>
            <a:r>
              <a:rPr lang="en-GB" b="1" dirty="0"/>
              <a:t> (</a:t>
            </a:r>
            <a:r>
              <a:rPr lang="en-GB" b="1" i="1" dirty="0"/>
              <a:t>whether physical or not</a:t>
            </a:r>
            <a:r>
              <a:rPr lang="en-GB" b="1" dirty="0"/>
              <a:t>) to another person.</a:t>
            </a:r>
          </a:p>
          <a:p>
            <a:pPr lvl="0"/>
            <a:endParaRPr lang="en-GB" b="1" dirty="0"/>
          </a:p>
          <a:p>
            <a:pPr marL="0" indent="0">
              <a:buNone/>
            </a:pPr>
            <a:r>
              <a:rPr lang="en-GB" dirty="0"/>
              <a:t>The Act provides different thresholds of harm, dependent upon the type  of behaviour exhibited. </a:t>
            </a:r>
          </a:p>
          <a:p>
            <a:pPr marL="0" indent="0">
              <a:buNone/>
            </a:pPr>
            <a:r>
              <a:rPr lang="en-GB" dirty="0"/>
              <a:t>In order for the police powers under the Act to apply, where the behaviour is violent or dangerous, this must result in </a:t>
            </a:r>
            <a:r>
              <a:rPr lang="en-GB" b="1" dirty="0"/>
              <a:t>serious physical harm </a:t>
            </a:r>
            <a:r>
              <a:rPr lang="en-GB" dirty="0"/>
              <a:t>being caused or risked, and where it is sexually violent or sexually coercive, then the </a:t>
            </a:r>
            <a:r>
              <a:rPr lang="en-GB" b="1" dirty="0"/>
              <a:t>harm</a:t>
            </a:r>
            <a:r>
              <a:rPr lang="en-GB" dirty="0"/>
              <a:t> can be physical, sexual or psychological in nature.</a:t>
            </a:r>
          </a:p>
          <a:p>
            <a:pPr lvl="0"/>
            <a:endParaRPr lang="en-GB" b="1" dirty="0"/>
          </a:p>
          <a:p>
            <a:pPr marL="0" indent="0">
              <a:buNone/>
            </a:pPr>
            <a:endParaRPr lang="en-GB" dirty="0"/>
          </a:p>
        </p:txBody>
      </p:sp>
    </p:spTree>
    <p:extLst>
      <p:ext uri="{BB962C8B-B14F-4D97-AF65-F5344CB8AC3E}">
        <p14:creationId xmlns:p14="http://schemas.microsoft.com/office/powerpoint/2010/main" val="499704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2">
            <a:extLst>
              <a:ext uri="{FF2B5EF4-FFF2-40B4-BE49-F238E27FC236}">
                <a16:creationId xmlns:a16="http://schemas.microsoft.com/office/drawing/2014/main" id="{FF21BAFA-DA74-4D43-9BF0-18B97DB74B57}"/>
              </a:ext>
            </a:extLst>
          </p:cNvPr>
          <p:cNvGraphicFramePr>
            <a:graphicFrameLocks/>
          </p:cNvGraphicFramePr>
          <p:nvPr/>
        </p:nvGraphicFramePr>
        <p:xfrm>
          <a:off x="466165" y="1622612"/>
          <a:ext cx="11265864" cy="45024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4"/>
          <p:cNvSpPr>
            <a:spLocks noGrp="1"/>
          </p:cNvSpPr>
          <p:nvPr>
            <p:ph type="title"/>
          </p:nvPr>
        </p:nvSpPr>
        <p:spPr/>
        <p:txBody>
          <a:bodyPr/>
          <a:lstStyle/>
          <a:p>
            <a:r>
              <a:rPr lang="en-GB" b="1" dirty="0"/>
              <a:t>Definitions: </a:t>
            </a:r>
          </a:p>
        </p:txBody>
      </p:sp>
    </p:spTree>
    <p:extLst>
      <p:ext uri="{BB962C8B-B14F-4D97-AF65-F5344CB8AC3E}">
        <p14:creationId xmlns:p14="http://schemas.microsoft.com/office/powerpoint/2010/main" val="18276139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Police questioning </a:t>
            </a:r>
          </a:p>
        </p:txBody>
      </p:sp>
      <p:sp>
        <p:nvSpPr>
          <p:cNvPr id="3" name="Content Placeholder 2"/>
          <p:cNvSpPr>
            <a:spLocks noGrp="1"/>
          </p:cNvSpPr>
          <p:nvPr>
            <p:ph idx="1"/>
          </p:nvPr>
        </p:nvSpPr>
        <p:spPr>
          <a:xfrm>
            <a:off x="838200" y="1488141"/>
            <a:ext cx="10515600" cy="4688822"/>
          </a:xfrm>
        </p:spPr>
        <p:txBody>
          <a:bodyPr>
            <a:normAutofit fontScale="92500" lnSpcReduction="10000"/>
          </a:bodyPr>
          <a:lstStyle/>
          <a:p>
            <a:pPr lvl="1"/>
            <a:r>
              <a:rPr lang="en-GB" sz="2600" dirty="0"/>
              <a:t>Police can question a child believed to be responsible for committing harmful behaviour </a:t>
            </a:r>
            <a:r>
              <a:rPr lang="en-GB" sz="2600" b="1" dirty="0"/>
              <a:t>that does not meet the threshold for an ACRA investigative interview</a:t>
            </a:r>
            <a:r>
              <a:rPr lang="en-GB" sz="2600" dirty="0"/>
              <a:t>, in an age appropriate way, </a:t>
            </a:r>
            <a:r>
              <a:rPr lang="en-GB" sz="2600" b="1" dirty="0"/>
              <a:t>without applying the provisions in the Act</a:t>
            </a:r>
            <a:r>
              <a:rPr lang="en-GB" sz="2600" dirty="0"/>
              <a:t>. </a:t>
            </a:r>
          </a:p>
          <a:p>
            <a:pPr lvl="1"/>
            <a:endParaRPr lang="en-GB" sz="2600" dirty="0"/>
          </a:p>
          <a:p>
            <a:pPr lvl="1"/>
            <a:r>
              <a:rPr lang="en-GB" sz="2600" dirty="0"/>
              <a:t>Constables, including Senior Investigating Officers, should use professional judgement to establish whether using the formal investigative powers within this legislation is </a:t>
            </a:r>
            <a:r>
              <a:rPr lang="en-GB" sz="2600" b="1" dirty="0"/>
              <a:t>necessary and proportionate.</a:t>
            </a:r>
          </a:p>
          <a:p>
            <a:pPr lvl="1"/>
            <a:endParaRPr lang="en-GB" sz="2600" b="1" dirty="0"/>
          </a:p>
          <a:p>
            <a:pPr lvl="1"/>
            <a:r>
              <a:rPr lang="en-GB" sz="2600" dirty="0"/>
              <a:t>A child aged 12 or over may also be questioned under the Act, in relation to behaviour that took place when the child was under 12, but only if it occurred after the date of implementation of the legislation and the child, is at the time of the investigation aged under 16, or 16/17 years of age and on a Compulsory Supervision Order. </a:t>
            </a:r>
          </a:p>
          <a:p>
            <a:pPr marL="0" indent="0">
              <a:buNone/>
            </a:pPr>
            <a:endParaRPr lang="en-GB" sz="3600" dirty="0"/>
          </a:p>
          <a:p>
            <a:endParaRPr lang="en-GB" dirty="0"/>
          </a:p>
        </p:txBody>
      </p:sp>
    </p:spTree>
    <p:extLst>
      <p:ext uri="{BB962C8B-B14F-4D97-AF65-F5344CB8AC3E}">
        <p14:creationId xmlns:p14="http://schemas.microsoft.com/office/powerpoint/2010/main" val="61206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Policy Intention </a:t>
            </a:r>
          </a:p>
        </p:txBody>
      </p:sp>
      <p:sp>
        <p:nvSpPr>
          <p:cNvPr id="3" name="Content Placeholder 2"/>
          <p:cNvSpPr>
            <a:spLocks noGrp="1"/>
          </p:cNvSpPr>
          <p:nvPr>
            <p:ph idx="1"/>
          </p:nvPr>
        </p:nvSpPr>
        <p:spPr/>
        <p:txBody>
          <a:bodyPr>
            <a:normAutofit fontScale="92500" lnSpcReduction="20000"/>
          </a:bodyPr>
          <a:lstStyle/>
          <a:p>
            <a:r>
              <a:rPr lang="en-GB" dirty="0"/>
              <a:t>to protect children from the harmful effects of early criminalisation, while ensuring that children and their families receive the right support</a:t>
            </a:r>
          </a:p>
          <a:p>
            <a:r>
              <a:rPr lang="en-GB" dirty="0"/>
              <a:t>the child’s wellbeing is a primary consideration </a:t>
            </a:r>
          </a:p>
          <a:p>
            <a:r>
              <a:rPr lang="en-GB" dirty="0"/>
              <a:t>interventions must aim to protect children, reduce stigma and ensure better future life chances</a:t>
            </a:r>
          </a:p>
          <a:p>
            <a:r>
              <a:rPr lang="en-GB" dirty="0"/>
              <a:t>increasing the age of criminal responsibility from 8 to 12 aligns with the current minimum age of criminal prosecution in Scotland</a:t>
            </a:r>
          </a:p>
          <a:p>
            <a:r>
              <a:rPr lang="en-GB" dirty="0"/>
              <a:t>increasing the age of criminal responsibility has the potential to bring about a positive cultural shift in how the harmful behaviour of children, and the issues that lead to it, is viewed and understood in Scotland </a:t>
            </a:r>
          </a:p>
          <a:p>
            <a:r>
              <a:rPr lang="en-GB" dirty="0"/>
              <a:t>to protect the safety and meet the needs of those involved in an incident including any victim(s) and the community</a:t>
            </a:r>
          </a:p>
          <a:p>
            <a:endParaRPr lang="en-GB" dirty="0"/>
          </a:p>
        </p:txBody>
      </p:sp>
    </p:spTree>
    <p:extLst>
      <p:ext uri="{BB962C8B-B14F-4D97-AF65-F5344CB8AC3E}">
        <p14:creationId xmlns:p14="http://schemas.microsoft.com/office/powerpoint/2010/main" val="981471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Police questioning </a:t>
            </a:r>
          </a:p>
        </p:txBody>
      </p:sp>
      <p:sp>
        <p:nvSpPr>
          <p:cNvPr id="3" name="Content Placeholder 2"/>
          <p:cNvSpPr>
            <a:spLocks noGrp="1"/>
          </p:cNvSpPr>
          <p:nvPr>
            <p:ph idx="1"/>
          </p:nvPr>
        </p:nvSpPr>
        <p:spPr/>
        <p:txBody>
          <a:bodyPr>
            <a:normAutofit/>
          </a:bodyPr>
          <a:lstStyle/>
          <a:p>
            <a:r>
              <a:rPr lang="en-GB" dirty="0"/>
              <a:t>Where the criteria has been met, the child may only be questioned by police or participate in an investigative interview, in relation to the incident under investigation, if authorised by:</a:t>
            </a:r>
          </a:p>
          <a:p>
            <a:endParaRPr lang="en-GB" dirty="0"/>
          </a:p>
          <a:p>
            <a:pPr lvl="0"/>
            <a:r>
              <a:rPr lang="en-GB" dirty="0"/>
              <a:t>Investigative Interview by </a:t>
            </a:r>
            <a:r>
              <a:rPr lang="en-GB" b="1" dirty="0"/>
              <a:t>Agreement</a:t>
            </a:r>
            <a:r>
              <a:rPr lang="en-GB" dirty="0"/>
              <a:t> – s40(2) </a:t>
            </a:r>
          </a:p>
          <a:p>
            <a:pPr lvl="0"/>
            <a:r>
              <a:rPr lang="en-GB" b="1" dirty="0"/>
              <a:t>Child Interview Order  </a:t>
            </a:r>
            <a:r>
              <a:rPr lang="en-GB" dirty="0"/>
              <a:t>(CIO) – s44, granted by a Sheriff on application by the police </a:t>
            </a:r>
          </a:p>
          <a:p>
            <a:pPr lvl="0"/>
            <a:r>
              <a:rPr lang="en-GB" dirty="0"/>
              <a:t>In </a:t>
            </a:r>
            <a:r>
              <a:rPr lang="en-GB" b="1" dirty="0"/>
              <a:t>urgent</a:t>
            </a:r>
            <a:r>
              <a:rPr lang="en-GB" dirty="0"/>
              <a:t> cases where there is risk of loss of life – s54 </a:t>
            </a:r>
          </a:p>
          <a:p>
            <a:pPr marL="0" indent="0">
              <a:buNone/>
            </a:pPr>
            <a:endParaRPr lang="en-GB" dirty="0"/>
          </a:p>
        </p:txBody>
      </p:sp>
    </p:spTree>
    <p:extLst>
      <p:ext uri="{BB962C8B-B14F-4D97-AF65-F5344CB8AC3E}">
        <p14:creationId xmlns:p14="http://schemas.microsoft.com/office/powerpoint/2010/main" val="3246150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Investigative Interview</a:t>
            </a:r>
            <a:endParaRPr lang="en-GB" dirty="0"/>
          </a:p>
        </p:txBody>
      </p:sp>
      <p:sp>
        <p:nvSpPr>
          <p:cNvPr id="3" name="Content Placeholder 2"/>
          <p:cNvSpPr>
            <a:spLocks noGrp="1"/>
          </p:cNvSpPr>
          <p:nvPr>
            <p:ph idx="1"/>
          </p:nvPr>
        </p:nvSpPr>
        <p:spPr>
          <a:xfrm>
            <a:off x="838200" y="1690688"/>
            <a:ext cx="10515600" cy="4190159"/>
          </a:xfrm>
        </p:spPr>
        <p:txBody>
          <a:bodyPr>
            <a:noAutofit/>
          </a:bodyPr>
          <a:lstStyle/>
          <a:p>
            <a:pPr marL="0" indent="0">
              <a:buNone/>
            </a:pPr>
            <a:r>
              <a:rPr lang="en-GB" sz="3200" dirty="0"/>
              <a:t>The Act defines an ‘Investigative interview’ as a meeting or a series of meetings planned by police in collaboration with the relevant local authority that is conducted:</a:t>
            </a:r>
          </a:p>
          <a:p>
            <a:r>
              <a:rPr lang="en-GB" sz="3200" dirty="0"/>
              <a:t> by a constable or an officer of a local authority or</a:t>
            </a:r>
          </a:p>
          <a:p>
            <a:pPr marL="171450" lvl="0" indent="-171450"/>
            <a:r>
              <a:rPr lang="en-GB" sz="3200" dirty="0"/>
              <a:t>jointly by a constable and an officer of the local authority</a:t>
            </a:r>
          </a:p>
          <a:p>
            <a:pPr marL="0" lvl="0" indent="0">
              <a:buNone/>
            </a:pPr>
            <a:endParaRPr lang="en-GB" sz="3200" dirty="0"/>
          </a:p>
          <a:p>
            <a:pPr marL="0" indent="0">
              <a:buNone/>
            </a:pPr>
            <a:r>
              <a:rPr lang="en-GB" sz="3200" dirty="0"/>
              <a:t>Where an investigative interview is required, the Act sets out a prescriptive procedure for its conduct. </a:t>
            </a:r>
          </a:p>
        </p:txBody>
      </p:sp>
    </p:spTree>
    <p:extLst>
      <p:ext uri="{BB962C8B-B14F-4D97-AF65-F5344CB8AC3E}">
        <p14:creationId xmlns:p14="http://schemas.microsoft.com/office/powerpoint/2010/main" val="3709659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4428"/>
          </a:xfrm>
        </p:spPr>
        <p:txBody>
          <a:bodyPr/>
          <a:lstStyle/>
          <a:p>
            <a:r>
              <a:rPr lang="en-GB" b="1" dirty="0"/>
              <a:t>Investigative Interviews </a:t>
            </a:r>
          </a:p>
        </p:txBody>
      </p:sp>
      <p:sp>
        <p:nvSpPr>
          <p:cNvPr id="3" name="Content Placeholder 2"/>
          <p:cNvSpPr>
            <a:spLocks noGrp="1"/>
          </p:cNvSpPr>
          <p:nvPr>
            <p:ph idx="1"/>
          </p:nvPr>
        </p:nvSpPr>
        <p:spPr>
          <a:xfrm>
            <a:off x="838200" y="1389529"/>
            <a:ext cx="10515600" cy="5020236"/>
          </a:xfrm>
        </p:spPr>
        <p:txBody>
          <a:bodyPr>
            <a:normAutofit fontScale="62500" lnSpcReduction="20000"/>
          </a:bodyPr>
          <a:lstStyle/>
          <a:p>
            <a:pPr marL="0" indent="0">
              <a:buNone/>
            </a:pPr>
            <a:r>
              <a:rPr lang="en-GB" sz="3300" b="1" dirty="0"/>
              <a:t>As well as meeting the criteria, additionally, consideration must be given to the</a:t>
            </a:r>
          </a:p>
          <a:p>
            <a:pPr marL="0" indent="0">
              <a:buNone/>
            </a:pPr>
            <a:endParaRPr lang="en-GB" sz="3300" dirty="0"/>
          </a:p>
          <a:p>
            <a:pPr lvl="0"/>
            <a:r>
              <a:rPr lang="en-GB" sz="3300" dirty="0"/>
              <a:t>the </a:t>
            </a:r>
            <a:r>
              <a:rPr lang="en-GB" sz="3300" b="1" dirty="0"/>
              <a:t>necessity</a:t>
            </a:r>
            <a:r>
              <a:rPr lang="en-GB" sz="3300" dirty="0"/>
              <a:t> of an interview in relation to the police investigation;</a:t>
            </a:r>
          </a:p>
          <a:p>
            <a:pPr lvl="0"/>
            <a:r>
              <a:rPr lang="en-GB" sz="3300" dirty="0"/>
              <a:t>the </a:t>
            </a:r>
            <a:r>
              <a:rPr lang="en-GB" sz="3300" b="1" dirty="0"/>
              <a:t>suitability</a:t>
            </a:r>
            <a:r>
              <a:rPr lang="en-GB" sz="3300" dirty="0"/>
              <a:t> of conducting an interview with the child and,</a:t>
            </a:r>
          </a:p>
          <a:p>
            <a:pPr lvl="0"/>
            <a:r>
              <a:rPr lang="en-GB" sz="3300" dirty="0"/>
              <a:t>if this would be in the </a:t>
            </a:r>
            <a:r>
              <a:rPr lang="en-GB" sz="3300" b="1" dirty="0"/>
              <a:t>child’s best interests</a:t>
            </a:r>
            <a:endParaRPr lang="en-GB" sz="3300" dirty="0"/>
          </a:p>
          <a:p>
            <a:endParaRPr lang="en-GB" sz="3300" dirty="0"/>
          </a:p>
          <a:p>
            <a:pPr marL="0" indent="0">
              <a:buNone/>
            </a:pPr>
            <a:r>
              <a:rPr lang="en-GB" sz="3300" dirty="0"/>
              <a:t>and the primary purpose of the investigative interview, which is:</a:t>
            </a:r>
          </a:p>
          <a:p>
            <a:pPr marL="0" indent="0">
              <a:buNone/>
            </a:pPr>
            <a:endParaRPr lang="en-GB" sz="3300" dirty="0"/>
          </a:p>
          <a:p>
            <a:pPr lvl="0"/>
            <a:r>
              <a:rPr lang="en-GB" sz="3300" b="1" dirty="0"/>
              <a:t>to seek an explanation from the child as to what happened;</a:t>
            </a:r>
          </a:p>
          <a:p>
            <a:pPr lvl="0"/>
            <a:r>
              <a:rPr lang="en-GB" sz="3300" b="1" dirty="0"/>
              <a:t>to understand their role, if any, in the incident; and </a:t>
            </a:r>
          </a:p>
          <a:p>
            <a:pPr lvl="0"/>
            <a:r>
              <a:rPr lang="en-GB" sz="3300" b="1" dirty="0"/>
              <a:t>to identify any other people who were involved or may be at risk of harm</a:t>
            </a:r>
          </a:p>
          <a:p>
            <a:pPr marL="0" indent="0">
              <a:buNone/>
            </a:pPr>
            <a:endParaRPr lang="en-GB" sz="3300" b="1" dirty="0"/>
          </a:p>
          <a:p>
            <a:pPr marL="0" indent="0">
              <a:buNone/>
            </a:pPr>
            <a:r>
              <a:rPr lang="en-GB" sz="3300" b="1" dirty="0"/>
              <a:t>Through this process, the wellbeing and welfare needs of the child will be identified and assessed and relevant supports identified and put in place.</a:t>
            </a:r>
          </a:p>
          <a:p>
            <a:pPr marL="0" indent="0">
              <a:buNone/>
            </a:pPr>
            <a:endParaRPr lang="en-GB" sz="5100" dirty="0"/>
          </a:p>
        </p:txBody>
      </p:sp>
    </p:spTree>
    <p:extLst>
      <p:ext uri="{BB962C8B-B14F-4D97-AF65-F5344CB8AC3E}">
        <p14:creationId xmlns:p14="http://schemas.microsoft.com/office/powerpoint/2010/main" val="804336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ACRA Inter Agency Referral Discussion -IRD </a:t>
            </a:r>
          </a:p>
        </p:txBody>
      </p:sp>
      <p:sp>
        <p:nvSpPr>
          <p:cNvPr id="3" name="Content Placeholder 2"/>
          <p:cNvSpPr>
            <a:spLocks noGrp="1"/>
          </p:cNvSpPr>
          <p:nvPr>
            <p:ph idx="1"/>
          </p:nvPr>
        </p:nvSpPr>
        <p:spPr/>
        <p:txBody>
          <a:bodyPr>
            <a:normAutofit/>
          </a:bodyPr>
          <a:lstStyle/>
          <a:p>
            <a:r>
              <a:rPr lang="en-GB" dirty="0"/>
              <a:t>An Inter-agency Referral Discussion (IRD) is the beginning of the formal process of information sharing, risk assessment, analysis and decision-making, following the reported concern about the child’s behaviour that has caused or has risked causing serious harm to another person.</a:t>
            </a:r>
          </a:p>
          <a:p>
            <a:r>
              <a:rPr lang="en-GB" dirty="0"/>
              <a:t>An IRD in these circumstances aligns with the approach, core principles and approach of an IRD in a child protection situation. </a:t>
            </a:r>
          </a:p>
          <a:p>
            <a:r>
              <a:rPr lang="en-GB" dirty="0"/>
              <a:t>It differs in that it will be held in response to concerns about allegations of serious harm by the child against another person and not harm caused to the child.  </a:t>
            </a:r>
          </a:p>
        </p:txBody>
      </p:sp>
    </p:spTree>
    <p:extLst>
      <p:ext uri="{BB962C8B-B14F-4D97-AF65-F5344CB8AC3E}">
        <p14:creationId xmlns:p14="http://schemas.microsoft.com/office/powerpoint/2010/main" val="2211551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ACRA Inter Agency Referral Discussion -IRD </a:t>
            </a:r>
            <a:endParaRPr lang="en-GB" dirty="0"/>
          </a:p>
        </p:txBody>
      </p:sp>
      <p:sp>
        <p:nvSpPr>
          <p:cNvPr id="3" name="Content Placeholder 2"/>
          <p:cNvSpPr>
            <a:spLocks noGrp="1"/>
          </p:cNvSpPr>
          <p:nvPr>
            <p:ph idx="1"/>
          </p:nvPr>
        </p:nvSpPr>
        <p:spPr/>
        <p:txBody>
          <a:bodyPr/>
          <a:lstStyle/>
          <a:p>
            <a:r>
              <a:rPr lang="en-GB" dirty="0"/>
              <a:t>An ACRA IRD must be convened as soon as reasonably practicable where there are reasonable grounds to believed that a child (whilst aged under 12) has caused or risked causing harm (serious physical or otherwise) to another person. </a:t>
            </a:r>
          </a:p>
          <a:p>
            <a:r>
              <a:rPr lang="en-GB" dirty="0"/>
              <a:t>An ACRA IRD will coordinate decision-making and planning and will assess whether the provisions of the Act apply if this has not already been established</a:t>
            </a:r>
          </a:p>
          <a:p>
            <a:r>
              <a:rPr lang="en-GB" dirty="0"/>
              <a:t>Where a Sheriff’s Order for Forensic Data and Samples is to be sought in respect of obtaining intimate samples, then an ACRA IRD must take place.</a:t>
            </a:r>
          </a:p>
        </p:txBody>
      </p:sp>
    </p:spTree>
    <p:extLst>
      <p:ext uri="{BB962C8B-B14F-4D97-AF65-F5344CB8AC3E}">
        <p14:creationId xmlns:p14="http://schemas.microsoft.com/office/powerpoint/2010/main" val="39744789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Investigative Interview by Agreement</a:t>
            </a:r>
          </a:p>
        </p:txBody>
      </p:sp>
      <p:sp>
        <p:nvSpPr>
          <p:cNvPr id="3" name="Content Placeholder 2"/>
          <p:cNvSpPr>
            <a:spLocks noGrp="1"/>
          </p:cNvSpPr>
          <p:nvPr>
            <p:ph idx="1"/>
          </p:nvPr>
        </p:nvSpPr>
        <p:spPr/>
        <p:txBody>
          <a:bodyPr>
            <a:normAutofit lnSpcReduction="10000"/>
          </a:bodyPr>
          <a:lstStyle/>
          <a:p>
            <a:r>
              <a:rPr lang="en-GB" dirty="0"/>
              <a:t>It is preferable to hold an interview by agreement where possible. </a:t>
            </a:r>
          </a:p>
          <a:p>
            <a:r>
              <a:rPr lang="en-GB" dirty="0"/>
              <a:t>The criteria must be met </a:t>
            </a:r>
          </a:p>
          <a:p>
            <a:r>
              <a:rPr lang="en-GB" dirty="0"/>
              <a:t>The child and a parent of the child must provide agreement to the investigative interview about the behaviour to which the investigation relates. </a:t>
            </a:r>
          </a:p>
          <a:p>
            <a:r>
              <a:rPr lang="en-GB" dirty="0"/>
              <a:t>It is essential that the ACRA IRD considers the application of the qualifying criteria and the legal status of the child and parent. </a:t>
            </a:r>
          </a:p>
          <a:p>
            <a:r>
              <a:rPr lang="en-GB" dirty="0"/>
              <a:t>The parent who has given agreement must act as the Supporter for the child during an interview by Agreement.</a:t>
            </a:r>
          </a:p>
          <a:p>
            <a:r>
              <a:rPr lang="en-GB" dirty="0"/>
              <a:t>The child and parent can withdraw their Agreement at any time</a:t>
            </a:r>
          </a:p>
          <a:p>
            <a:endParaRPr lang="en-GB" dirty="0"/>
          </a:p>
          <a:p>
            <a:endParaRPr lang="en-GB" dirty="0"/>
          </a:p>
        </p:txBody>
      </p:sp>
    </p:spTree>
    <p:extLst>
      <p:ext uri="{BB962C8B-B14F-4D97-AF65-F5344CB8AC3E}">
        <p14:creationId xmlns:p14="http://schemas.microsoft.com/office/powerpoint/2010/main" val="32247264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Investigative Interview by Child Interview Order (CIO) </a:t>
            </a:r>
            <a:endParaRPr lang="en-GB" dirty="0"/>
          </a:p>
        </p:txBody>
      </p:sp>
      <p:sp>
        <p:nvSpPr>
          <p:cNvPr id="3" name="Content Placeholder 2"/>
          <p:cNvSpPr>
            <a:spLocks noGrp="1"/>
          </p:cNvSpPr>
          <p:nvPr>
            <p:ph idx="1"/>
          </p:nvPr>
        </p:nvSpPr>
        <p:spPr/>
        <p:txBody>
          <a:bodyPr>
            <a:normAutofit fontScale="92500" lnSpcReduction="20000"/>
          </a:bodyPr>
          <a:lstStyle/>
          <a:p>
            <a:r>
              <a:rPr lang="en-GB" dirty="0"/>
              <a:t>A CIO authorises an investigative interview of the child to whose behaviour the application relates. </a:t>
            </a:r>
          </a:p>
          <a:p>
            <a:r>
              <a:rPr lang="en-GB" dirty="0"/>
              <a:t>The criteria must be met as well as the test for necessity, suitability and if its in the child’s best interest</a:t>
            </a:r>
          </a:p>
          <a:p>
            <a:r>
              <a:rPr lang="en-GB" dirty="0"/>
              <a:t>The purpose is the same as interview by Agreement </a:t>
            </a:r>
          </a:p>
          <a:p>
            <a:r>
              <a:rPr lang="en-GB" dirty="0"/>
              <a:t>An ACRA IRD must have taken place</a:t>
            </a:r>
          </a:p>
          <a:p>
            <a:r>
              <a:rPr lang="en-GB" dirty="0"/>
              <a:t>Police will apply for the CIO</a:t>
            </a:r>
          </a:p>
          <a:p>
            <a:r>
              <a:rPr lang="en-GB" dirty="0"/>
              <a:t>A Provisional Plan for the interview is required  as part of the application </a:t>
            </a:r>
          </a:p>
          <a:p>
            <a:r>
              <a:rPr lang="en-GB" dirty="0"/>
              <a:t>The Order will specify the time period for the interview (up to 7 days)</a:t>
            </a:r>
          </a:p>
          <a:p>
            <a:r>
              <a:rPr lang="en-GB" dirty="0"/>
              <a:t>The child and parent, Supporter and ChIRP must be given a copy of the Order </a:t>
            </a:r>
          </a:p>
          <a:p>
            <a:endParaRPr lang="en-GB" dirty="0"/>
          </a:p>
        </p:txBody>
      </p:sp>
    </p:spTree>
    <p:extLst>
      <p:ext uri="{BB962C8B-B14F-4D97-AF65-F5344CB8AC3E}">
        <p14:creationId xmlns:p14="http://schemas.microsoft.com/office/powerpoint/2010/main" val="35393381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Application for CIO </a:t>
            </a:r>
          </a:p>
        </p:txBody>
      </p:sp>
      <p:sp>
        <p:nvSpPr>
          <p:cNvPr id="3" name="Content Placeholder 2"/>
          <p:cNvSpPr>
            <a:spLocks noGrp="1"/>
          </p:cNvSpPr>
          <p:nvPr>
            <p:ph idx="1"/>
          </p:nvPr>
        </p:nvSpPr>
        <p:spPr/>
        <p:txBody>
          <a:bodyPr>
            <a:normAutofit fontScale="77500" lnSpcReduction="20000"/>
          </a:bodyPr>
          <a:lstStyle/>
          <a:p>
            <a:pPr marL="0" indent="0">
              <a:buNone/>
            </a:pPr>
            <a:r>
              <a:rPr lang="en-GB" dirty="0"/>
              <a:t>The Sheriff may grant a CIO if satisfied that the criteria has been met and in making this decision, has considered: </a:t>
            </a:r>
          </a:p>
          <a:p>
            <a:pPr marL="0" indent="0">
              <a:buNone/>
            </a:pPr>
            <a:endParaRPr lang="en-GB" dirty="0"/>
          </a:p>
          <a:p>
            <a:pPr lvl="0"/>
            <a:r>
              <a:rPr lang="en-GB" dirty="0"/>
              <a:t>the nature and seriousness of the child’s behaviour and</a:t>
            </a:r>
          </a:p>
          <a:p>
            <a:pPr lvl="0"/>
            <a:r>
              <a:rPr lang="en-GB" dirty="0"/>
              <a:t>whether an investigative interview of the child is appropriate given the child’s circumstances – this includes the child’s age and any matter related to the child’s behaviour.</a:t>
            </a:r>
          </a:p>
          <a:p>
            <a:r>
              <a:rPr lang="en-GB" dirty="0"/>
              <a:t>There are reasonable grounds to believe that the child, while under 12 years of age by behaving in a violent or dangerous way, has caused or risked causing serious physical harm to another person, or by behaving in a sexually violent or sexually coercive way, has caused or risked causing harm (whether serious physical or otherwise) to another person and  that an investigative interview of the child is necessary to properly investigate the child’s behaviour and the circumstances surrounding it, including whether another person has committed an offence.</a:t>
            </a:r>
          </a:p>
          <a:p>
            <a:endParaRPr lang="en-GB" dirty="0"/>
          </a:p>
        </p:txBody>
      </p:sp>
    </p:spTree>
    <p:extLst>
      <p:ext uri="{BB962C8B-B14F-4D97-AF65-F5344CB8AC3E}">
        <p14:creationId xmlns:p14="http://schemas.microsoft.com/office/powerpoint/2010/main" val="22999298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Appeal of CIO</a:t>
            </a:r>
          </a:p>
        </p:txBody>
      </p:sp>
      <p:sp>
        <p:nvSpPr>
          <p:cNvPr id="3" name="Content Placeholder 2"/>
          <p:cNvSpPr>
            <a:spLocks noGrp="1"/>
          </p:cNvSpPr>
          <p:nvPr>
            <p:ph idx="1"/>
          </p:nvPr>
        </p:nvSpPr>
        <p:spPr>
          <a:xfrm>
            <a:off x="838200" y="1559859"/>
            <a:ext cx="10515600" cy="4617104"/>
          </a:xfrm>
        </p:spPr>
        <p:txBody>
          <a:bodyPr>
            <a:normAutofit fontScale="62500" lnSpcReduction="20000"/>
          </a:bodyPr>
          <a:lstStyle/>
          <a:p>
            <a:r>
              <a:rPr lang="en-GB" sz="3400" dirty="0"/>
              <a:t>Permission to appeal must be made to the Sheriff Appeal Court. This application must be lodged by a constable or by or on behalf of the child to whom the decision relates. Lodging of the application seeking </a:t>
            </a:r>
            <a:r>
              <a:rPr lang="en-GB" sz="3400" b="1" dirty="0"/>
              <a:t>permission to appeal</a:t>
            </a:r>
            <a:r>
              <a:rPr lang="en-GB" sz="3400" dirty="0"/>
              <a:t> must be applied for;</a:t>
            </a:r>
          </a:p>
          <a:p>
            <a:endParaRPr lang="en-GB" sz="3400" dirty="0"/>
          </a:p>
          <a:p>
            <a:pPr lvl="0"/>
            <a:r>
              <a:rPr lang="en-GB" sz="3400" dirty="0"/>
              <a:t>by the child or their representative within </a:t>
            </a:r>
            <a:r>
              <a:rPr lang="en-GB" sz="3400" b="1" dirty="0"/>
              <a:t>3 working days</a:t>
            </a:r>
            <a:r>
              <a:rPr lang="en-GB" sz="3400" dirty="0"/>
              <a:t>, commencing on the </a:t>
            </a:r>
            <a:r>
              <a:rPr lang="en-GB" sz="3400" b="1" dirty="0"/>
              <a:t>day after the child</a:t>
            </a:r>
            <a:r>
              <a:rPr lang="en-GB" sz="3400" dirty="0"/>
              <a:t> is provided with a copy of the Order or;</a:t>
            </a:r>
          </a:p>
          <a:p>
            <a:pPr marL="0" indent="0">
              <a:buNone/>
            </a:pPr>
            <a:endParaRPr lang="en-GB" sz="3400" dirty="0"/>
          </a:p>
          <a:p>
            <a:pPr lvl="0"/>
            <a:r>
              <a:rPr lang="en-GB" sz="3400" dirty="0"/>
              <a:t>by the Police, within </a:t>
            </a:r>
            <a:r>
              <a:rPr lang="en-GB" sz="3400" b="1" dirty="0"/>
              <a:t>3 working days</a:t>
            </a:r>
            <a:r>
              <a:rPr lang="en-GB" sz="3400" dirty="0"/>
              <a:t>, commencing on the </a:t>
            </a:r>
            <a:r>
              <a:rPr lang="en-GB" sz="3400" b="1" dirty="0"/>
              <a:t>day after the day</a:t>
            </a:r>
            <a:r>
              <a:rPr lang="en-GB" sz="3400" dirty="0"/>
              <a:t> that the decision to refuse the Order is made and;</a:t>
            </a:r>
          </a:p>
          <a:p>
            <a:pPr marL="0" indent="0">
              <a:buNone/>
            </a:pPr>
            <a:r>
              <a:rPr lang="en-GB" sz="3400" dirty="0"/>
              <a:t> </a:t>
            </a:r>
          </a:p>
          <a:p>
            <a:pPr lvl="0"/>
            <a:r>
              <a:rPr lang="en-GB" sz="3400" dirty="0"/>
              <a:t>where, upon receipt of an application, </a:t>
            </a:r>
            <a:r>
              <a:rPr lang="en-GB" sz="3400" b="1" dirty="0"/>
              <a:t>permission</a:t>
            </a:r>
            <a:r>
              <a:rPr lang="en-GB" sz="3400" dirty="0"/>
              <a:t> to appeal is granted, the appeal </a:t>
            </a:r>
            <a:r>
              <a:rPr lang="en-GB" sz="3400" b="1" dirty="0"/>
              <a:t>must</a:t>
            </a:r>
            <a:r>
              <a:rPr lang="en-GB" sz="3400" dirty="0"/>
              <a:t> be lodged </a:t>
            </a:r>
            <a:r>
              <a:rPr lang="en-GB" sz="3400" b="1" dirty="0"/>
              <a:t>before the end of 3 working days</a:t>
            </a:r>
            <a:r>
              <a:rPr lang="en-GB" sz="3400" dirty="0"/>
              <a:t> beginning on </a:t>
            </a:r>
            <a:r>
              <a:rPr lang="en-GB" sz="3400" b="1" dirty="0"/>
              <a:t>the day</a:t>
            </a:r>
            <a:r>
              <a:rPr lang="en-GB" sz="3400" dirty="0"/>
              <a:t> permission is given.</a:t>
            </a:r>
          </a:p>
          <a:p>
            <a:pPr marL="0" indent="0">
              <a:buNone/>
            </a:pPr>
            <a:endParaRPr lang="en-GB" sz="3400" b="1" dirty="0"/>
          </a:p>
          <a:p>
            <a:pPr marL="0" indent="0">
              <a:buNone/>
            </a:pPr>
            <a:r>
              <a:rPr lang="en-GB" sz="3400" b="1" dirty="0"/>
              <a:t>The lodging of an appeal at court suspends the effect of any CIO originally made by the Sheriff.</a:t>
            </a:r>
          </a:p>
          <a:p>
            <a:pPr marL="0" indent="0">
              <a:buNone/>
            </a:pPr>
            <a:endParaRPr lang="en-GB" dirty="0"/>
          </a:p>
        </p:txBody>
      </p:sp>
    </p:spTree>
    <p:extLst>
      <p:ext uri="{BB962C8B-B14F-4D97-AF65-F5344CB8AC3E}">
        <p14:creationId xmlns:p14="http://schemas.microsoft.com/office/powerpoint/2010/main" val="25882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ctr"/>
            <a:endParaRPr lang="en-GB" dirty="0"/>
          </a:p>
          <a:p>
            <a:pPr algn="ctr"/>
            <a:endParaRPr lang="en-GB" dirty="0"/>
          </a:p>
          <a:p>
            <a:pPr algn="ctr"/>
            <a:endParaRPr lang="en-GB" dirty="0"/>
          </a:p>
          <a:p>
            <a:pPr marL="0" indent="0" algn="ctr">
              <a:buNone/>
            </a:pPr>
            <a:r>
              <a:rPr lang="en-GB" sz="4000" dirty="0"/>
              <a:t>Questions ?</a:t>
            </a:r>
          </a:p>
          <a:p>
            <a:pPr algn="ctr"/>
            <a:endParaRPr lang="en-GB" dirty="0"/>
          </a:p>
        </p:txBody>
      </p:sp>
    </p:spTree>
    <p:extLst>
      <p:ext uri="{BB962C8B-B14F-4D97-AF65-F5344CB8AC3E}">
        <p14:creationId xmlns:p14="http://schemas.microsoft.com/office/powerpoint/2010/main" val="3988306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Children’s Rights : UN Convention on the Rights of the Child (UNCRC)</a:t>
            </a:r>
          </a:p>
        </p:txBody>
      </p:sp>
      <p:sp>
        <p:nvSpPr>
          <p:cNvPr id="3" name="Content Placeholder 2"/>
          <p:cNvSpPr>
            <a:spLocks noGrp="1"/>
          </p:cNvSpPr>
          <p:nvPr>
            <p:ph idx="1"/>
          </p:nvPr>
        </p:nvSpPr>
        <p:spPr>
          <a:xfrm>
            <a:off x="838200" y="1825624"/>
            <a:ext cx="10515600" cy="4722659"/>
          </a:xfrm>
        </p:spPr>
        <p:txBody>
          <a:bodyPr>
            <a:noAutofit/>
          </a:bodyPr>
          <a:lstStyle/>
          <a:p>
            <a:pPr lvl="1"/>
            <a:r>
              <a:rPr lang="en-GB" sz="2800" dirty="0"/>
              <a:t>the rights of the child must be properly recognised, upheld and protected in line with the UNCRC;</a:t>
            </a:r>
          </a:p>
          <a:p>
            <a:pPr lvl="1"/>
            <a:r>
              <a:rPr lang="en-GB" sz="2800" dirty="0"/>
              <a:t>the UNCRC states that children who come into conflict with the law have a right to be treated fairly, with appropriate safeguards and in a manner consistent with the child’s sense of dignity and worth (Article 40);</a:t>
            </a:r>
          </a:p>
          <a:p>
            <a:pPr lvl="1"/>
            <a:r>
              <a:rPr lang="en-GB" sz="2800" dirty="0"/>
              <a:t>children also have the right to participate effectively in proceedings, have their views taken into account (Article 12) and to have their privacy respected (Article 16);  </a:t>
            </a:r>
          </a:p>
          <a:p>
            <a:pPr lvl="1"/>
            <a:r>
              <a:rPr lang="en-GB" sz="2800" dirty="0"/>
              <a:t>it is crucial that the approach taken by all professionals takes account of the evolving capacities of the child (Article 5). </a:t>
            </a:r>
          </a:p>
        </p:txBody>
      </p:sp>
    </p:spTree>
    <p:extLst>
      <p:ext uri="{BB962C8B-B14F-4D97-AF65-F5344CB8AC3E}">
        <p14:creationId xmlns:p14="http://schemas.microsoft.com/office/powerpoint/2010/main" val="7434255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Role of the Supporter</a:t>
            </a:r>
          </a:p>
        </p:txBody>
      </p:sp>
      <p:sp>
        <p:nvSpPr>
          <p:cNvPr id="3" name="Content Placeholder 2"/>
          <p:cNvSpPr>
            <a:spLocks noGrp="1"/>
          </p:cNvSpPr>
          <p:nvPr>
            <p:ph idx="1"/>
          </p:nvPr>
        </p:nvSpPr>
        <p:spPr/>
        <p:txBody>
          <a:bodyPr>
            <a:normAutofit fontScale="92500" lnSpcReduction="20000"/>
          </a:bodyPr>
          <a:lstStyle/>
          <a:p>
            <a:r>
              <a:rPr lang="en-GB" dirty="0"/>
              <a:t>During an investigative interview the child has the right to have a Supporter present in the room in which the interview is being conducted</a:t>
            </a:r>
          </a:p>
          <a:p>
            <a:pPr marL="0" indent="0">
              <a:buNone/>
            </a:pPr>
            <a:endParaRPr lang="en-GB" dirty="0"/>
          </a:p>
          <a:p>
            <a:pPr marL="0" indent="0">
              <a:buNone/>
            </a:pPr>
            <a:r>
              <a:rPr lang="en-GB" b="1" u="sng" dirty="0"/>
              <a:t>Who can be a Supporter: </a:t>
            </a:r>
            <a:endParaRPr lang="en-GB" dirty="0"/>
          </a:p>
          <a:p>
            <a:pPr lvl="0"/>
            <a:r>
              <a:rPr lang="en-GB" dirty="0"/>
              <a:t>The Act states that where the investigative interview is by Agreement, the child’s Supporter must be the parent who gave the Agreement. </a:t>
            </a:r>
          </a:p>
          <a:p>
            <a:pPr marL="0" lvl="0" indent="0">
              <a:buNone/>
            </a:pPr>
            <a:endParaRPr lang="en-GB" dirty="0"/>
          </a:p>
          <a:p>
            <a:r>
              <a:rPr lang="en-GB" dirty="0"/>
              <a:t>Where the investigative interview is authorised by a CIO, the Supporter must be aged over 18 and could be the child’s parent, but need not be. This means that any person can be considered by the child to be a Supporter, for example, another relative, a family friend, or a support or advocacy worker. It is important to consider the involvement of someone who may have an existing, trusting relationship with the child. </a:t>
            </a:r>
          </a:p>
          <a:p>
            <a:endParaRPr lang="en-GB" dirty="0"/>
          </a:p>
          <a:p>
            <a:pPr lvl="0"/>
            <a:endParaRPr lang="en-GB" dirty="0"/>
          </a:p>
          <a:p>
            <a:pPr marL="0" indent="0">
              <a:buNone/>
            </a:pPr>
            <a:endParaRPr lang="en-GB" dirty="0"/>
          </a:p>
        </p:txBody>
      </p:sp>
    </p:spTree>
    <p:extLst>
      <p:ext uri="{BB962C8B-B14F-4D97-AF65-F5344CB8AC3E}">
        <p14:creationId xmlns:p14="http://schemas.microsoft.com/office/powerpoint/2010/main" val="12628386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Child Interview Rights Practitioner (ChIRP’s) </a:t>
            </a:r>
            <a:br>
              <a:rPr lang="en-GB" b="1" dirty="0"/>
            </a:br>
            <a:endParaRPr lang="en-GB" dirty="0"/>
          </a:p>
        </p:txBody>
      </p:sp>
      <p:sp>
        <p:nvSpPr>
          <p:cNvPr id="3" name="Content Placeholder 2"/>
          <p:cNvSpPr>
            <a:spLocks noGrp="1"/>
          </p:cNvSpPr>
          <p:nvPr>
            <p:ph idx="1"/>
          </p:nvPr>
        </p:nvSpPr>
        <p:spPr/>
        <p:txBody>
          <a:bodyPr>
            <a:normAutofit fontScale="92500"/>
          </a:bodyPr>
          <a:lstStyle/>
          <a:p>
            <a:pPr marL="0" indent="0">
              <a:buNone/>
            </a:pPr>
            <a:r>
              <a:rPr lang="en-GB" dirty="0"/>
              <a:t>A child who is involved in an investigative interview will have a ChIRP appointed to them. </a:t>
            </a:r>
          </a:p>
          <a:p>
            <a:pPr marL="0" indent="0">
              <a:buNone/>
            </a:pPr>
            <a:r>
              <a:rPr lang="en-GB" dirty="0"/>
              <a:t>The ChIRP: </a:t>
            </a:r>
          </a:p>
          <a:p>
            <a:r>
              <a:rPr lang="en-GB" dirty="0"/>
              <a:t>will provide the child with advice, support and assistance in connection with, and during an investigative interview. </a:t>
            </a:r>
          </a:p>
          <a:p>
            <a:r>
              <a:rPr lang="en-GB" dirty="0"/>
              <a:t>must be a solicitor registered with the Children’s Legal Assistance Scheme</a:t>
            </a:r>
          </a:p>
          <a:p>
            <a:r>
              <a:rPr lang="en-GB" dirty="0"/>
              <a:t>will take a trauma-informed approach in their interactions with the child and is required to act in accordance the competencies and standards of conduct required for registration.</a:t>
            </a:r>
          </a:p>
          <a:p>
            <a:r>
              <a:rPr lang="en-GB" dirty="0"/>
              <a:t>will work with social work and police to plan the interview with the child. </a:t>
            </a:r>
          </a:p>
          <a:p>
            <a:endParaRPr lang="en-GB" dirty="0"/>
          </a:p>
        </p:txBody>
      </p:sp>
    </p:spTree>
    <p:extLst>
      <p:ext uri="{BB962C8B-B14F-4D97-AF65-F5344CB8AC3E}">
        <p14:creationId xmlns:p14="http://schemas.microsoft.com/office/powerpoint/2010/main" val="2779340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7534"/>
          </a:xfrm>
        </p:spPr>
        <p:txBody>
          <a:bodyPr/>
          <a:lstStyle/>
          <a:p>
            <a:r>
              <a:rPr lang="en-GB" b="1" dirty="0"/>
              <a:t>The Rights of the Child </a:t>
            </a:r>
          </a:p>
        </p:txBody>
      </p:sp>
      <p:sp>
        <p:nvSpPr>
          <p:cNvPr id="3" name="Content Placeholder 2"/>
          <p:cNvSpPr>
            <a:spLocks noGrp="1"/>
          </p:cNvSpPr>
          <p:nvPr>
            <p:ph idx="1"/>
          </p:nvPr>
        </p:nvSpPr>
        <p:spPr>
          <a:xfrm>
            <a:off x="838200" y="1568824"/>
            <a:ext cx="10515600" cy="5056094"/>
          </a:xfrm>
        </p:spPr>
        <p:txBody>
          <a:bodyPr>
            <a:normAutofit fontScale="55000" lnSpcReduction="20000"/>
          </a:bodyPr>
          <a:lstStyle/>
          <a:p>
            <a:pPr marL="0" indent="0">
              <a:buNone/>
            </a:pPr>
            <a:r>
              <a:rPr lang="en-GB" sz="4500" dirty="0"/>
              <a:t>Whether an investigative interview is by Agreement or CIO, the child has the right : </a:t>
            </a:r>
          </a:p>
          <a:p>
            <a:pPr lvl="0"/>
            <a:r>
              <a:rPr lang="en-GB" sz="4500" dirty="0"/>
              <a:t>to receive relevant information which must be age appropriate and accessible and take account of any developmental factors and communication needs; </a:t>
            </a:r>
          </a:p>
          <a:p>
            <a:pPr lvl="0"/>
            <a:r>
              <a:rPr lang="en-GB" sz="4500" dirty="0"/>
              <a:t>to have the ChIRP and/ or Supporter present in the room when the interview is being conducted; </a:t>
            </a:r>
          </a:p>
          <a:p>
            <a:pPr lvl="0"/>
            <a:r>
              <a:rPr lang="en-GB" sz="4500" dirty="0"/>
              <a:t>to have their views considered when identifying a Supporter where there  is a CIO; </a:t>
            </a:r>
          </a:p>
          <a:p>
            <a:pPr lvl="0"/>
            <a:r>
              <a:rPr lang="en-GB" sz="4500" dirty="0"/>
              <a:t>to receive advice, support and assistance from a ChIRP before and during the interview; </a:t>
            </a:r>
          </a:p>
          <a:p>
            <a:pPr lvl="0"/>
            <a:r>
              <a:rPr lang="en-GB" sz="4500" dirty="0"/>
              <a:t>to a private consultation with the ChIRP before, or at any time during, the interview. The ChIRP must not be denied access to the child at any time during the interview; and</a:t>
            </a:r>
          </a:p>
          <a:p>
            <a:pPr lvl="0"/>
            <a:r>
              <a:rPr lang="en-GB" sz="4500" dirty="0"/>
              <a:t>not to make any comment or answer any questions during the interview.</a:t>
            </a:r>
          </a:p>
          <a:p>
            <a:pPr lvl="0"/>
            <a:endParaRPr lang="en-GB" sz="4500" dirty="0"/>
          </a:p>
          <a:p>
            <a:pPr marL="0" indent="0">
              <a:buNone/>
            </a:pPr>
            <a:endParaRPr lang="en-GB" dirty="0"/>
          </a:p>
        </p:txBody>
      </p:sp>
    </p:spTree>
    <p:extLst>
      <p:ext uri="{BB962C8B-B14F-4D97-AF65-F5344CB8AC3E}">
        <p14:creationId xmlns:p14="http://schemas.microsoft.com/office/powerpoint/2010/main" val="162507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Rights of the Child </a:t>
            </a:r>
            <a:endParaRPr lang="en-GB" dirty="0"/>
          </a:p>
        </p:txBody>
      </p:sp>
      <p:sp>
        <p:nvSpPr>
          <p:cNvPr id="3" name="Content Placeholder 2"/>
          <p:cNvSpPr>
            <a:spLocks noGrp="1"/>
          </p:cNvSpPr>
          <p:nvPr>
            <p:ph idx="1"/>
          </p:nvPr>
        </p:nvSpPr>
        <p:spPr>
          <a:xfrm>
            <a:off x="838200" y="1595718"/>
            <a:ext cx="10515600" cy="4509247"/>
          </a:xfrm>
        </p:spPr>
        <p:txBody>
          <a:bodyPr>
            <a:normAutofit fontScale="25000" lnSpcReduction="20000"/>
          </a:bodyPr>
          <a:lstStyle/>
          <a:p>
            <a:pPr marL="0" indent="0">
              <a:buNone/>
            </a:pPr>
            <a:r>
              <a:rPr lang="en-GB" sz="9600" dirty="0"/>
              <a:t>Prior to the start of an investigative interview, the interviewers must ensure that the child is provided with information that contains details of:   </a:t>
            </a:r>
          </a:p>
          <a:p>
            <a:pPr lvl="0"/>
            <a:r>
              <a:rPr lang="en-GB" sz="9600" dirty="0"/>
              <a:t>the behaviour to which the interview relates;</a:t>
            </a:r>
          </a:p>
          <a:p>
            <a:pPr lvl="0"/>
            <a:r>
              <a:rPr lang="en-GB" sz="9600" dirty="0"/>
              <a:t>the purpose of the interview;</a:t>
            </a:r>
          </a:p>
          <a:p>
            <a:pPr lvl="0"/>
            <a:r>
              <a:rPr lang="en-GB" sz="9600" dirty="0"/>
              <a:t>their rights in relation to the interview - including their right not to answer questions, and</a:t>
            </a:r>
          </a:p>
          <a:p>
            <a:pPr lvl="0"/>
            <a:r>
              <a:rPr lang="en-GB" sz="9600" dirty="0"/>
              <a:t>what </a:t>
            </a:r>
            <a:r>
              <a:rPr lang="en-GB" sz="9600" i="1" dirty="0"/>
              <a:t>may</a:t>
            </a:r>
            <a:r>
              <a:rPr lang="en-GB" sz="9600" dirty="0"/>
              <a:t> happen as a result of the interview.</a:t>
            </a:r>
          </a:p>
          <a:p>
            <a:pPr marL="0" indent="0">
              <a:buNone/>
            </a:pPr>
            <a:r>
              <a:rPr lang="en-GB" sz="9600" dirty="0"/>
              <a:t>Where the child and parent agree to the investigative interview, they must be provided with a notice in writing (Child Information Leaflet – </a:t>
            </a:r>
            <a:r>
              <a:rPr lang="en-GB" sz="9600" i="1" dirty="0"/>
              <a:t>Interview by Agreement</a:t>
            </a:r>
            <a:r>
              <a:rPr lang="en-GB" sz="9600" dirty="0"/>
              <a:t>) that explains what their agreement means and how to withdraw their agreement at any stage.  </a:t>
            </a:r>
          </a:p>
          <a:p>
            <a:pPr marL="0" indent="0">
              <a:buNone/>
            </a:pPr>
            <a:r>
              <a:rPr lang="en-GB" sz="9600" dirty="0"/>
              <a:t>The child must also be advised of their right to appeal a decision by the Sheriff to grant a CIO. This information will be provided along with the copy of the CIO and will comprise of a Court produced document that explains this process. </a:t>
            </a:r>
          </a:p>
          <a:p>
            <a:pPr marL="0" indent="0">
              <a:buNone/>
            </a:pPr>
            <a:r>
              <a:rPr lang="en-GB" sz="9600" dirty="0"/>
              <a:t>Social work and Police will work together to ensure that the child and parent/ carers are informed and supported.</a:t>
            </a:r>
          </a:p>
          <a:p>
            <a:pPr marL="0" indent="0">
              <a:buNone/>
            </a:pPr>
            <a:endParaRPr lang="en-GB" dirty="0"/>
          </a:p>
        </p:txBody>
      </p:sp>
    </p:spTree>
    <p:extLst>
      <p:ext uri="{BB962C8B-B14F-4D97-AF65-F5344CB8AC3E}">
        <p14:creationId xmlns:p14="http://schemas.microsoft.com/office/powerpoint/2010/main" val="1860458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ACRA Investigative Interview </a:t>
            </a:r>
          </a:p>
        </p:txBody>
      </p:sp>
      <p:sp>
        <p:nvSpPr>
          <p:cNvPr id="3" name="Content Placeholder 2"/>
          <p:cNvSpPr>
            <a:spLocks noGrp="1"/>
          </p:cNvSpPr>
          <p:nvPr>
            <p:ph idx="1"/>
          </p:nvPr>
        </p:nvSpPr>
        <p:spPr/>
        <p:txBody>
          <a:bodyPr>
            <a:normAutofit lnSpcReduction="10000"/>
          </a:bodyPr>
          <a:lstStyle/>
          <a:p>
            <a:r>
              <a:rPr lang="en-GB" dirty="0"/>
              <a:t>Child centred</a:t>
            </a:r>
          </a:p>
          <a:p>
            <a:r>
              <a:rPr lang="en-GB" dirty="0"/>
              <a:t>Trauma informed </a:t>
            </a:r>
          </a:p>
          <a:p>
            <a:r>
              <a:rPr lang="en-GB" dirty="0"/>
              <a:t>Collaborative </a:t>
            </a:r>
          </a:p>
          <a:p>
            <a:r>
              <a:rPr lang="en-GB" dirty="0"/>
              <a:t>Strategy</a:t>
            </a:r>
          </a:p>
          <a:p>
            <a:r>
              <a:rPr lang="en-GB" dirty="0"/>
              <a:t>Planning </a:t>
            </a:r>
          </a:p>
          <a:p>
            <a:r>
              <a:rPr lang="en-GB" dirty="0"/>
              <a:t>Action </a:t>
            </a:r>
          </a:p>
          <a:p>
            <a:r>
              <a:rPr lang="en-GB" dirty="0"/>
              <a:t>Purpose </a:t>
            </a:r>
          </a:p>
          <a:p>
            <a:r>
              <a:rPr lang="en-GB" dirty="0"/>
              <a:t>Support </a:t>
            </a:r>
          </a:p>
          <a:p>
            <a:r>
              <a:rPr lang="en-GB" dirty="0"/>
              <a:t>Evaluation </a:t>
            </a:r>
          </a:p>
          <a:p>
            <a:endParaRPr lang="en-GB" dirty="0"/>
          </a:p>
          <a:p>
            <a:endParaRPr lang="en-GB" dirty="0"/>
          </a:p>
        </p:txBody>
      </p:sp>
    </p:spTree>
    <p:extLst>
      <p:ext uri="{BB962C8B-B14F-4D97-AF65-F5344CB8AC3E}">
        <p14:creationId xmlns:p14="http://schemas.microsoft.com/office/powerpoint/2010/main" val="2920676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Principles </a:t>
            </a:r>
          </a:p>
        </p:txBody>
      </p:sp>
      <p:sp>
        <p:nvSpPr>
          <p:cNvPr id="3" name="Content Placeholder 2"/>
          <p:cNvSpPr>
            <a:spLocks noGrp="1"/>
          </p:cNvSpPr>
          <p:nvPr>
            <p:ph idx="1"/>
          </p:nvPr>
        </p:nvSpPr>
        <p:spPr>
          <a:xfrm>
            <a:off x="838200" y="1497106"/>
            <a:ext cx="10515600" cy="4679857"/>
          </a:xfrm>
        </p:spPr>
        <p:txBody>
          <a:bodyPr>
            <a:normAutofit fontScale="62500" lnSpcReduction="20000"/>
          </a:bodyPr>
          <a:lstStyle/>
          <a:p>
            <a:r>
              <a:rPr lang="en-GB" b="1" dirty="0"/>
              <a:t>Rights:</a:t>
            </a:r>
            <a:r>
              <a:rPr lang="en-GB" dirty="0"/>
              <a:t> The child’s feelings and views are sought and their rights are respected and protected at every stage.</a:t>
            </a:r>
          </a:p>
          <a:p>
            <a:r>
              <a:rPr lang="en-GB" b="1" dirty="0"/>
              <a:t>Safety</a:t>
            </a:r>
            <a:r>
              <a:rPr lang="en-GB" dirty="0"/>
              <a:t>: The investigations process is carefully considered and sufficiently robust to establish the circumstances of serious harmful behaviour, whilst ensuring the safety of all those involved.</a:t>
            </a:r>
          </a:p>
          <a:p>
            <a:r>
              <a:rPr lang="en-GB" b="1" dirty="0"/>
              <a:t>Wellbeing:</a:t>
            </a:r>
            <a:r>
              <a:rPr lang="en-GB" dirty="0"/>
              <a:t> The wellbeing of the child is the lens through which all decisions and actions in respect of that child, are taken.</a:t>
            </a:r>
          </a:p>
          <a:p>
            <a:r>
              <a:rPr lang="en-GB" b="1" dirty="0"/>
              <a:t>Preparation</a:t>
            </a:r>
            <a:r>
              <a:rPr lang="en-GB" dirty="0"/>
              <a:t>: Processes include early discussion between the lead agencies and co-ordination and partnership with those responsible for the child’s care.</a:t>
            </a:r>
          </a:p>
          <a:p>
            <a:r>
              <a:rPr lang="en-GB" b="1" dirty="0"/>
              <a:t>Understanding</a:t>
            </a:r>
            <a:r>
              <a:rPr lang="en-GB" dirty="0"/>
              <a:t>: Each stage and any change or decision is explained in a way that makes sense to each child and those responsible for their safe care, taking into account culture, capacity, age and stage.</a:t>
            </a:r>
          </a:p>
          <a:p>
            <a:r>
              <a:rPr lang="en-GB" b="1" dirty="0"/>
              <a:t>Support</a:t>
            </a:r>
            <a:r>
              <a:rPr lang="en-GB" dirty="0"/>
              <a:t>: Support will be provided for children and families involved in these processes.</a:t>
            </a:r>
          </a:p>
          <a:p>
            <a:r>
              <a:rPr lang="en-GB" b="1" dirty="0"/>
              <a:t>Skill</a:t>
            </a:r>
            <a:r>
              <a:rPr lang="en-GB" dirty="0"/>
              <a:t>: Professionals involved have received the required training and are supervised accordingly to ensure a co-ordinated and child-centred process.</a:t>
            </a:r>
          </a:p>
          <a:p>
            <a:r>
              <a:rPr lang="en-GB" b="1" dirty="0"/>
              <a:t>Pace</a:t>
            </a:r>
            <a:r>
              <a:rPr lang="en-GB" dirty="0"/>
              <a:t>: The pace of exploration should be set by the child and the interviewer will remain attuned to the impact of trauma upon the needs and feelings of each child.</a:t>
            </a:r>
          </a:p>
          <a:p>
            <a:r>
              <a:rPr lang="en-GB" b="1" dirty="0"/>
              <a:t>Place</a:t>
            </a:r>
            <a:r>
              <a:rPr lang="en-GB" dirty="0"/>
              <a:t>: Investigative processes are conducted in an environment which is child-friendly and accessible to all those attending </a:t>
            </a:r>
          </a:p>
          <a:p>
            <a:r>
              <a:rPr lang="en-GB" b="1" dirty="0"/>
              <a:t>Improvement</a:t>
            </a:r>
            <a:r>
              <a:rPr lang="en-GB" dirty="0"/>
              <a:t>: Processes will be evaluated and improved to ensure adherence to standards</a:t>
            </a:r>
          </a:p>
          <a:p>
            <a:pPr marL="0" indent="0">
              <a:buNone/>
            </a:pPr>
            <a:endParaRPr lang="en-GB" dirty="0"/>
          </a:p>
        </p:txBody>
      </p:sp>
    </p:spTree>
    <p:extLst>
      <p:ext uri="{BB962C8B-B14F-4D97-AF65-F5344CB8AC3E}">
        <p14:creationId xmlns:p14="http://schemas.microsoft.com/office/powerpoint/2010/main" val="21180333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Role of the interviewers</a:t>
            </a:r>
          </a:p>
        </p:txBody>
      </p:sp>
      <p:sp>
        <p:nvSpPr>
          <p:cNvPr id="3" name="Content Placeholder 2"/>
          <p:cNvSpPr>
            <a:spLocks noGrp="1"/>
          </p:cNvSpPr>
          <p:nvPr>
            <p:ph idx="1"/>
          </p:nvPr>
        </p:nvSpPr>
        <p:spPr>
          <a:xfrm>
            <a:off x="838200" y="1515035"/>
            <a:ext cx="10515600" cy="4661928"/>
          </a:xfrm>
        </p:spPr>
        <p:txBody>
          <a:bodyPr>
            <a:normAutofit lnSpcReduction="10000"/>
          </a:bodyPr>
          <a:lstStyle/>
          <a:p>
            <a:r>
              <a:rPr lang="en-GB" dirty="0"/>
              <a:t>ACRA Investigative Interviews are planned for and undertaken by two interviewers, one police officer and one social worker, identified during the ACRA IRD. </a:t>
            </a:r>
          </a:p>
          <a:p>
            <a:r>
              <a:rPr lang="en-GB" dirty="0"/>
              <a:t>The lead interviewer may be from either police or social work and roles will be agreed at the planning stage</a:t>
            </a:r>
          </a:p>
          <a:p>
            <a:r>
              <a:rPr lang="en-GB" dirty="0"/>
              <a:t>The lead interviewer has primary responsibility for asking questions and information gathering. </a:t>
            </a:r>
          </a:p>
          <a:p>
            <a:r>
              <a:rPr lang="en-GB" dirty="0"/>
              <a:t>The second will take written notes of the salient points to ensure that all relevant matters are addressed and assist in identifying and reviewing pertinent information about anything the child may disclose. </a:t>
            </a:r>
          </a:p>
        </p:txBody>
      </p:sp>
    </p:spTree>
    <p:extLst>
      <p:ext uri="{BB962C8B-B14F-4D97-AF65-F5344CB8AC3E}">
        <p14:creationId xmlns:p14="http://schemas.microsoft.com/office/powerpoint/2010/main" val="17481573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2357"/>
          </a:xfrm>
        </p:spPr>
        <p:txBody>
          <a:bodyPr/>
          <a:lstStyle/>
          <a:p>
            <a:r>
              <a:rPr lang="en-GB" dirty="0"/>
              <a:t>Plan for the Investigative Interview </a:t>
            </a:r>
          </a:p>
        </p:txBody>
      </p:sp>
      <p:sp>
        <p:nvSpPr>
          <p:cNvPr id="3" name="Content Placeholder 2"/>
          <p:cNvSpPr>
            <a:spLocks noGrp="1"/>
          </p:cNvSpPr>
          <p:nvPr>
            <p:ph idx="1"/>
          </p:nvPr>
        </p:nvSpPr>
        <p:spPr>
          <a:xfrm>
            <a:off x="838200" y="995082"/>
            <a:ext cx="10515600" cy="5710518"/>
          </a:xfrm>
        </p:spPr>
        <p:txBody>
          <a:bodyPr>
            <a:normAutofit fontScale="92500" lnSpcReduction="20000"/>
          </a:bodyPr>
          <a:lstStyle/>
          <a:p>
            <a:pPr marL="0" indent="0">
              <a:buNone/>
            </a:pPr>
            <a:r>
              <a:rPr lang="en-GB" sz="1600" dirty="0"/>
              <a:t>Where possible, the plan(s) will specify:</a:t>
            </a:r>
          </a:p>
          <a:p>
            <a:r>
              <a:rPr lang="en-GB" sz="1200" b="1" dirty="0"/>
              <a:t> </a:t>
            </a:r>
            <a:r>
              <a:rPr lang="en-GB" sz="1700" dirty="0"/>
              <a:t>the specific needs of the child:</a:t>
            </a:r>
          </a:p>
          <a:p>
            <a:pPr marL="171450" lvl="0" indent="-171450"/>
            <a:r>
              <a:rPr lang="en-GB" sz="1700" dirty="0"/>
              <a:t>how the child’s rights will be adhered to; </a:t>
            </a:r>
          </a:p>
          <a:p>
            <a:pPr marL="171450" lvl="0" indent="-171450"/>
            <a:r>
              <a:rPr lang="en-GB" sz="1700" dirty="0"/>
              <a:t>the support and assistance required by the child during the interview;</a:t>
            </a:r>
          </a:p>
          <a:p>
            <a:pPr marL="171450" lvl="0" indent="-171450"/>
            <a:r>
              <a:rPr lang="en-GB" sz="1700" dirty="0"/>
              <a:t>any adaptations or special requirements needed for the child;</a:t>
            </a:r>
          </a:p>
          <a:p>
            <a:pPr marL="171450" lvl="0" indent="-171450"/>
            <a:r>
              <a:rPr lang="en-GB" sz="1700" dirty="0"/>
              <a:t>the purpose of the interview and details of the seriously harmful behaviour;</a:t>
            </a:r>
          </a:p>
          <a:p>
            <a:pPr marL="171450" lvl="0" indent="-171450"/>
            <a:r>
              <a:rPr lang="en-GB" sz="1700" dirty="0"/>
              <a:t>the evidential basis upon which the child has been identified as being responsible for the seriously harmful behaviour</a:t>
            </a:r>
          </a:p>
          <a:p>
            <a:pPr marL="171450" lvl="0" indent="-171450"/>
            <a:r>
              <a:rPr lang="en-GB" sz="1700" dirty="0"/>
              <a:t>the role of the interviewers (lead role/ contingency plan);</a:t>
            </a:r>
          </a:p>
          <a:p>
            <a:pPr marL="171450" lvl="0" indent="-171450"/>
            <a:r>
              <a:rPr lang="en-GB" sz="1700" dirty="0"/>
              <a:t>the role of the ChIRP and Supporter; </a:t>
            </a:r>
          </a:p>
          <a:p>
            <a:pPr marL="171450" indent="-171450"/>
            <a:r>
              <a:rPr lang="en-GB" sz="1700" dirty="0"/>
              <a:t>the persons by whom the child may be questioned at each meeting</a:t>
            </a:r>
          </a:p>
          <a:p>
            <a:pPr marL="171450" lvl="0" indent="-171450"/>
            <a:r>
              <a:rPr lang="en-GB" sz="1700" dirty="0"/>
              <a:t>the anticipated period over which the interview will be conducted;</a:t>
            </a:r>
          </a:p>
          <a:p>
            <a:pPr marL="171450" lvl="0" indent="-171450"/>
            <a:r>
              <a:rPr lang="en-GB" sz="1700" dirty="0"/>
              <a:t>the anticipated number of meetings which may take place as part of the interview;</a:t>
            </a:r>
          </a:p>
          <a:p>
            <a:pPr marL="171450" lvl="0" indent="-171450"/>
            <a:r>
              <a:rPr lang="en-GB" sz="1700" dirty="0"/>
              <a:t>the date of each meeting;</a:t>
            </a:r>
          </a:p>
          <a:p>
            <a:pPr marL="171450" lvl="0" indent="-171450"/>
            <a:r>
              <a:rPr lang="en-GB" sz="1700" dirty="0"/>
              <a:t>the location at which each meeting will take place;</a:t>
            </a:r>
          </a:p>
          <a:p>
            <a:pPr marL="171450" lvl="0" indent="-171450"/>
            <a:r>
              <a:rPr lang="en-GB" sz="1700" dirty="0"/>
              <a:t>any other relevant information (e.g. transport of the child to and from the interview authorised in a CIO or in connection with an interview by agreement);</a:t>
            </a:r>
          </a:p>
          <a:p>
            <a:pPr marL="171450" lvl="0" indent="-171450"/>
            <a:r>
              <a:rPr lang="en-GB" sz="1700" dirty="0"/>
              <a:t>what may happen as a result of the interview (ensure consistency with the information provided by the ChIRP to the child and parent); and</a:t>
            </a:r>
          </a:p>
          <a:p>
            <a:pPr marL="171450" lvl="0" indent="-171450"/>
            <a:r>
              <a:rPr lang="en-GB" sz="1700" dirty="0"/>
              <a:t>contingencies should any child protection concerns emerge.</a:t>
            </a:r>
          </a:p>
          <a:p>
            <a:pPr marL="0" indent="0">
              <a:buNone/>
            </a:pPr>
            <a:endParaRPr lang="en-GB" dirty="0"/>
          </a:p>
        </p:txBody>
      </p:sp>
    </p:spTree>
    <p:extLst>
      <p:ext uri="{BB962C8B-B14F-4D97-AF65-F5344CB8AC3E}">
        <p14:creationId xmlns:p14="http://schemas.microsoft.com/office/powerpoint/2010/main" val="13036236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Investigative Interview </a:t>
            </a:r>
          </a:p>
        </p:txBody>
      </p:sp>
      <p:sp>
        <p:nvSpPr>
          <p:cNvPr id="3" name="Content Placeholder 2"/>
          <p:cNvSpPr>
            <a:spLocks noGrp="1"/>
          </p:cNvSpPr>
          <p:nvPr>
            <p:ph idx="1"/>
          </p:nvPr>
        </p:nvSpPr>
        <p:spPr>
          <a:xfrm>
            <a:off x="838200" y="1488141"/>
            <a:ext cx="10515600" cy="4688822"/>
          </a:xfrm>
        </p:spPr>
        <p:txBody>
          <a:bodyPr>
            <a:normAutofit fontScale="92500" lnSpcReduction="20000"/>
          </a:bodyPr>
          <a:lstStyle/>
          <a:p>
            <a:pPr marL="0" indent="0">
              <a:buNone/>
            </a:pPr>
            <a:r>
              <a:rPr lang="en-GB" dirty="0"/>
              <a:t>Investigative Interviews will be visually recorded unless there are specific reasons why this may be inappropriate for the individual child or this is not possible for practical reasons. The logistics of the interview and requirement for equipment will be discussed (in so far as possible) at the ACRA IRD. </a:t>
            </a:r>
          </a:p>
          <a:p>
            <a:pPr marL="0" indent="0">
              <a:buNone/>
            </a:pPr>
            <a:r>
              <a:rPr lang="en-GB" dirty="0"/>
              <a:t>The use of VRI equipment and the identification of a suitable interviewing facility, will be dependent upon local arrangements. This will be discussed and planned at the ACRA IRD.</a:t>
            </a:r>
          </a:p>
          <a:p>
            <a:pPr marL="0" indent="0">
              <a:buNone/>
            </a:pPr>
            <a:r>
              <a:rPr lang="en-GB" dirty="0"/>
              <a:t>Careful consideration will be given to when an interview would suit the child and family. Arrangements will be agreed on a case by case basis, based on the child’s needs. </a:t>
            </a:r>
          </a:p>
          <a:p>
            <a:pPr marL="0" indent="0">
              <a:buNone/>
            </a:pPr>
            <a:r>
              <a:rPr lang="en-GB" dirty="0"/>
              <a:t>Decisions should consider any geographic challenges in relation to the practicalities of transporting the child and/or others, to a predetermined location. This is especially important when considering children who reside in rural areas, particularly remote and island locations where there may be limited options. </a:t>
            </a:r>
          </a:p>
          <a:p>
            <a:pPr marL="0" indent="0">
              <a:buNone/>
            </a:pPr>
            <a:endParaRPr lang="en-GB" dirty="0"/>
          </a:p>
        </p:txBody>
      </p:sp>
    </p:spTree>
    <p:extLst>
      <p:ext uri="{BB962C8B-B14F-4D97-AF65-F5344CB8AC3E}">
        <p14:creationId xmlns:p14="http://schemas.microsoft.com/office/powerpoint/2010/main" val="34266186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Child protection concerns </a:t>
            </a:r>
          </a:p>
        </p:txBody>
      </p:sp>
      <p:sp>
        <p:nvSpPr>
          <p:cNvPr id="3" name="Content Placeholder 2"/>
          <p:cNvSpPr>
            <a:spLocks noGrp="1"/>
          </p:cNvSpPr>
          <p:nvPr>
            <p:ph idx="1"/>
          </p:nvPr>
        </p:nvSpPr>
        <p:spPr>
          <a:xfrm>
            <a:off x="838200" y="1801906"/>
            <a:ext cx="10515600" cy="4141694"/>
          </a:xfrm>
        </p:spPr>
        <p:txBody>
          <a:bodyPr>
            <a:normAutofit/>
          </a:bodyPr>
          <a:lstStyle/>
          <a:p>
            <a:pPr marL="0" indent="0">
              <a:buNone/>
            </a:pPr>
            <a:r>
              <a:rPr lang="en-GB" dirty="0"/>
              <a:t>If a child’s presentation or account gives interviewers reason to believe that the child may have experienced or may be at risk of significant harm, the interviewers have the discretion to make a dynamic judgement as to whether the ACRA investigative interview should be  paused or terminated. </a:t>
            </a:r>
          </a:p>
          <a:p>
            <a:pPr marL="0" indent="0">
              <a:buNone/>
            </a:pPr>
            <a:r>
              <a:rPr lang="en-GB" dirty="0"/>
              <a:t>Therefore the planning for an ACRA investigative interview must involve contingency planning for any child protection issues emerging. </a:t>
            </a:r>
          </a:p>
          <a:p>
            <a:pPr marL="0" indent="0">
              <a:buNone/>
            </a:pPr>
            <a:r>
              <a:rPr lang="en-GB" dirty="0"/>
              <a:t>This should include planning and preparation with the ChIRP. </a:t>
            </a:r>
          </a:p>
          <a:p>
            <a:endParaRPr lang="en-GB" dirty="0"/>
          </a:p>
        </p:txBody>
      </p:sp>
    </p:spTree>
    <p:extLst>
      <p:ext uri="{BB962C8B-B14F-4D97-AF65-F5344CB8AC3E}">
        <p14:creationId xmlns:p14="http://schemas.microsoft.com/office/powerpoint/2010/main" val="2487917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Children’s Rights </a:t>
            </a:r>
          </a:p>
        </p:txBody>
      </p:sp>
      <p:sp>
        <p:nvSpPr>
          <p:cNvPr id="3" name="Content Placeholder 2"/>
          <p:cNvSpPr>
            <a:spLocks noGrp="1"/>
          </p:cNvSpPr>
          <p:nvPr>
            <p:ph idx="1"/>
          </p:nvPr>
        </p:nvSpPr>
        <p:spPr>
          <a:xfrm>
            <a:off x="838200" y="1954305"/>
            <a:ext cx="10515600" cy="4426829"/>
          </a:xfrm>
        </p:spPr>
        <p:txBody>
          <a:bodyPr>
            <a:normAutofit fontScale="85000" lnSpcReduction="10000"/>
          </a:bodyPr>
          <a:lstStyle/>
          <a:p>
            <a:pPr marL="0" indent="0">
              <a:buNone/>
            </a:pPr>
            <a:r>
              <a:rPr lang="en-GB" dirty="0"/>
              <a:t>The Act reflects Scotland‘s commitment to international human rights standards:  </a:t>
            </a:r>
          </a:p>
          <a:p>
            <a:r>
              <a:rPr lang="en-GB" dirty="0"/>
              <a:t>children under 12 will no longer be stigmatised by being criminalised at a young age, due to being labelled as an ‘offender’; </a:t>
            </a:r>
          </a:p>
          <a:p>
            <a:pPr lvl="0"/>
            <a:r>
              <a:rPr lang="en-GB" dirty="0"/>
              <a:t>children under 12 are not disadvantaged by having convictions for the purposes of disclosure, which can adversely affect them later in life; </a:t>
            </a:r>
          </a:p>
          <a:p>
            <a:pPr lvl="0"/>
            <a:r>
              <a:rPr lang="en-GB" dirty="0"/>
              <a:t>the position for care experienced children improves;</a:t>
            </a:r>
          </a:p>
          <a:p>
            <a:pPr lvl="0"/>
            <a:r>
              <a:rPr lang="en-GB" dirty="0"/>
              <a:t>the new age of criminal responsibility aligns with longstanding presumptions around maturity, rights, and participation;</a:t>
            </a:r>
          </a:p>
          <a:p>
            <a:r>
              <a:rPr lang="en-GB" dirty="0"/>
              <a:t>United Nations Convention on the Rights of the Child (Incorporation) (Scotland) Bill is a proposed new law that will incorporate the UNCRC into the law in Scotland;</a:t>
            </a:r>
          </a:p>
          <a:p>
            <a:pPr lvl="0"/>
            <a:r>
              <a:rPr lang="en-GB" dirty="0"/>
              <a:t> the age of 12 also has other existing significance in Scots law.  </a:t>
            </a:r>
          </a:p>
          <a:p>
            <a:endParaRPr lang="en-GB" dirty="0"/>
          </a:p>
        </p:txBody>
      </p:sp>
    </p:spTree>
    <p:extLst>
      <p:ext uri="{BB962C8B-B14F-4D97-AF65-F5344CB8AC3E}">
        <p14:creationId xmlns:p14="http://schemas.microsoft.com/office/powerpoint/2010/main" val="16419775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0263"/>
          </a:xfrm>
        </p:spPr>
        <p:txBody>
          <a:bodyPr>
            <a:normAutofit fontScale="90000"/>
          </a:bodyPr>
          <a:lstStyle/>
          <a:p>
            <a:br>
              <a:rPr lang="en-GB" dirty="0"/>
            </a:br>
            <a:r>
              <a:rPr lang="en-GB" dirty="0"/>
              <a:t>(2)</a:t>
            </a:r>
          </a:p>
        </p:txBody>
      </p:sp>
      <p:sp>
        <p:nvSpPr>
          <p:cNvPr id="3" name="Content Placeholder 2"/>
          <p:cNvSpPr>
            <a:spLocks noGrp="1"/>
          </p:cNvSpPr>
          <p:nvPr>
            <p:ph idx="1"/>
          </p:nvPr>
        </p:nvSpPr>
        <p:spPr>
          <a:xfrm>
            <a:off x="838200" y="1873623"/>
            <a:ext cx="10515600" cy="4303339"/>
          </a:xfrm>
        </p:spPr>
        <p:txBody>
          <a:bodyPr>
            <a:normAutofit fontScale="92500" lnSpcReduction="10000"/>
          </a:bodyPr>
          <a:lstStyle/>
          <a:p>
            <a:r>
              <a:rPr lang="en-GB" dirty="0"/>
              <a:t>In making any determination about how to proceed, the following should be considered, however professional judgement will be required: </a:t>
            </a:r>
          </a:p>
          <a:p>
            <a:pPr marL="0" indent="0">
              <a:buNone/>
            </a:pPr>
            <a:endParaRPr lang="en-GB" dirty="0"/>
          </a:p>
          <a:p>
            <a:r>
              <a:rPr lang="en-GB" b="1" dirty="0"/>
              <a:t>Child protection considerations: </a:t>
            </a:r>
            <a:endParaRPr lang="en-GB" dirty="0"/>
          </a:p>
          <a:p>
            <a:pPr lvl="0"/>
            <a:r>
              <a:rPr lang="en-GB" dirty="0"/>
              <a:t>Is there concern about the immediate safety of the child? </a:t>
            </a:r>
          </a:p>
          <a:p>
            <a:pPr lvl="0"/>
            <a:r>
              <a:rPr lang="en-GB" dirty="0"/>
              <a:t>What is in the best interests of the child at that time?</a:t>
            </a:r>
          </a:p>
          <a:p>
            <a:pPr lvl="0"/>
            <a:r>
              <a:rPr lang="en-GB" dirty="0"/>
              <a:t>What is the nature, seriousness and immediacy of the harm disclosed?</a:t>
            </a:r>
          </a:p>
          <a:p>
            <a:pPr lvl="0"/>
            <a:r>
              <a:rPr lang="en-GB" dirty="0"/>
              <a:t>How is the child presenting at that time? </a:t>
            </a:r>
          </a:p>
          <a:p>
            <a:pPr lvl="0"/>
            <a:r>
              <a:rPr lang="en-GB" dirty="0"/>
              <a:t>Has the child disclosed any injury or discomfort?</a:t>
            </a:r>
          </a:p>
          <a:p>
            <a:pPr lvl="0"/>
            <a:r>
              <a:rPr lang="en-GB" dirty="0"/>
              <a:t>When did the incident take place?</a:t>
            </a:r>
          </a:p>
          <a:p>
            <a:endParaRPr lang="en-GB" dirty="0"/>
          </a:p>
        </p:txBody>
      </p:sp>
    </p:spTree>
    <p:extLst>
      <p:ext uri="{BB962C8B-B14F-4D97-AF65-F5344CB8AC3E}">
        <p14:creationId xmlns:p14="http://schemas.microsoft.com/office/powerpoint/2010/main" val="17887937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07228"/>
          </a:xfrm>
        </p:spPr>
        <p:txBody>
          <a:bodyPr>
            <a:normAutofit fontScale="90000"/>
          </a:bodyPr>
          <a:lstStyle/>
          <a:p>
            <a:r>
              <a:rPr lang="en-GB" dirty="0"/>
              <a:t>(3)</a:t>
            </a:r>
          </a:p>
        </p:txBody>
      </p:sp>
      <p:sp>
        <p:nvSpPr>
          <p:cNvPr id="3" name="Content Placeholder 2"/>
          <p:cNvSpPr>
            <a:spLocks noGrp="1"/>
          </p:cNvSpPr>
          <p:nvPr>
            <p:ph idx="1"/>
          </p:nvPr>
        </p:nvSpPr>
        <p:spPr>
          <a:xfrm>
            <a:off x="838200" y="896471"/>
            <a:ext cx="10515600" cy="5674658"/>
          </a:xfrm>
        </p:spPr>
        <p:txBody>
          <a:bodyPr>
            <a:normAutofit fontScale="85000" lnSpcReduction="20000"/>
          </a:bodyPr>
          <a:lstStyle/>
          <a:p>
            <a:pPr marL="0" indent="0">
              <a:buNone/>
            </a:pPr>
            <a:r>
              <a:rPr lang="en-GB" b="1" dirty="0"/>
              <a:t>Proceeding to JII: </a:t>
            </a:r>
            <a:endParaRPr lang="en-GB" dirty="0"/>
          </a:p>
          <a:p>
            <a:pPr lvl="0"/>
            <a:r>
              <a:rPr lang="en-GB" dirty="0"/>
              <a:t>Should a JII interview take place at this time? </a:t>
            </a:r>
          </a:p>
          <a:p>
            <a:pPr lvl="0"/>
            <a:r>
              <a:rPr lang="en-GB" dirty="0"/>
              <a:t>How will this be structured?  </a:t>
            </a:r>
          </a:p>
          <a:p>
            <a:pPr lvl="0"/>
            <a:r>
              <a:rPr lang="en-GB" dirty="0"/>
              <a:t>Will some of the  process (ground rules, rapport building etc.) need to be repeated for the JII?*</a:t>
            </a:r>
          </a:p>
          <a:p>
            <a:pPr lvl="0"/>
            <a:r>
              <a:rPr lang="en-GB" dirty="0"/>
              <a:t>Can the child protection concern be acknowledged at this time and be returned to at a future JII? </a:t>
            </a:r>
          </a:p>
          <a:p>
            <a:pPr lvl="0"/>
            <a:r>
              <a:rPr lang="en-GB" dirty="0"/>
              <a:t>The ChIRP and Supporter will need to leave the room, how will this be managed and what impact will this have on the child?</a:t>
            </a:r>
          </a:p>
          <a:p>
            <a:pPr lvl="0"/>
            <a:r>
              <a:rPr lang="en-GB" dirty="0"/>
              <a:t>It is important to ensure that the child, Supporter and ChIRP are clear about the processes being undertaken and why. </a:t>
            </a:r>
          </a:p>
          <a:p>
            <a:pPr lvl="0"/>
            <a:r>
              <a:rPr lang="en-GB" dirty="0"/>
              <a:t>In circumstances where a decision is made to proceed with a JII, the child must not be asked any questions directly relating to the ACRA investigation as this can only be carried out under the provisions under the Act, and the child’s rights must be safeguarded. </a:t>
            </a:r>
          </a:p>
          <a:p>
            <a:pPr lvl="0"/>
            <a:r>
              <a:rPr lang="en-GB" dirty="0"/>
              <a:t>Where a JII commences, a new recording will need to be started. This should be undertaken as unobtrusively as possible avoiding a negative impact on the child. </a:t>
            </a:r>
          </a:p>
          <a:p>
            <a:pPr marL="0" indent="0">
              <a:buNone/>
            </a:pPr>
            <a:endParaRPr lang="en-GB" dirty="0"/>
          </a:p>
        </p:txBody>
      </p:sp>
    </p:spTree>
    <p:extLst>
      <p:ext uri="{BB962C8B-B14F-4D97-AF65-F5344CB8AC3E}">
        <p14:creationId xmlns:p14="http://schemas.microsoft.com/office/powerpoint/2010/main" val="22828184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6875"/>
          </a:xfrm>
        </p:spPr>
        <p:txBody>
          <a:bodyPr>
            <a:normAutofit fontScale="90000"/>
          </a:bodyPr>
          <a:lstStyle/>
          <a:p>
            <a:r>
              <a:rPr lang="en-GB" dirty="0"/>
              <a:t>(4)</a:t>
            </a:r>
          </a:p>
        </p:txBody>
      </p:sp>
      <p:sp>
        <p:nvSpPr>
          <p:cNvPr id="3" name="Content Placeholder 2"/>
          <p:cNvSpPr>
            <a:spLocks noGrp="1"/>
          </p:cNvSpPr>
          <p:nvPr>
            <p:ph idx="1"/>
          </p:nvPr>
        </p:nvSpPr>
        <p:spPr>
          <a:xfrm>
            <a:off x="838200" y="1021976"/>
            <a:ext cx="10515600" cy="5154987"/>
          </a:xfrm>
        </p:spPr>
        <p:txBody>
          <a:bodyPr>
            <a:normAutofit/>
          </a:bodyPr>
          <a:lstStyle/>
          <a:p>
            <a:pPr marL="0" indent="0">
              <a:buNone/>
            </a:pPr>
            <a:r>
              <a:rPr lang="en-GB" b="1" dirty="0"/>
              <a:t>ACRA considerations: </a:t>
            </a:r>
            <a:endParaRPr lang="en-GB" dirty="0"/>
          </a:p>
          <a:p>
            <a:pPr lvl="0"/>
            <a:r>
              <a:rPr lang="en-GB" dirty="0"/>
              <a:t>Can the ACRA investigative interview be safely concluded?</a:t>
            </a:r>
          </a:p>
          <a:p>
            <a:pPr lvl="0"/>
            <a:r>
              <a:rPr lang="en-GB" dirty="0"/>
              <a:t>What impact is pausing the ACRA interview likely to have on the child?</a:t>
            </a:r>
          </a:p>
          <a:p>
            <a:pPr lvl="0"/>
            <a:r>
              <a:rPr lang="en-GB" dirty="0"/>
              <a:t>Is there concerns about the safety of others?  </a:t>
            </a:r>
          </a:p>
          <a:p>
            <a:pPr lvl="0"/>
            <a:r>
              <a:rPr lang="en-GB" dirty="0"/>
              <a:t>How will the decision impact on the ACRA investigation? </a:t>
            </a:r>
          </a:p>
          <a:p>
            <a:endParaRPr lang="en-GB" dirty="0"/>
          </a:p>
          <a:p>
            <a:pPr marL="0" indent="0">
              <a:buNone/>
            </a:pPr>
            <a:r>
              <a:rPr lang="en-GB" b="1" dirty="0"/>
              <a:t>At any stage, urgent action may be required to protect a child or another person from actual or likely significant harm, this may include an interim safety plan. </a:t>
            </a:r>
          </a:p>
          <a:p>
            <a:endParaRPr lang="en-GB" dirty="0"/>
          </a:p>
        </p:txBody>
      </p:sp>
    </p:spTree>
    <p:extLst>
      <p:ext uri="{BB962C8B-B14F-4D97-AF65-F5344CB8AC3E}">
        <p14:creationId xmlns:p14="http://schemas.microsoft.com/office/powerpoint/2010/main" val="13054861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lgn="ctr">
              <a:buNone/>
            </a:pPr>
            <a:endParaRPr lang="en-GB" dirty="0"/>
          </a:p>
          <a:p>
            <a:pPr marL="0" indent="0" algn="ctr">
              <a:buNone/>
            </a:pPr>
            <a:endParaRPr lang="en-GB" dirty="0"/>
          </a:p>
          <a:p>
            <a:pPr marL="0" indent="0" algn="ctr">
              <a:buNone/>
            </a:pPr>
            <a:r>
              <a:rPr lang="en-GB" sz="4400" dirty="0"/>
              <a:t>Questions ?</a:t>
            </a:r>
          </a:p>
        </p:txBody>
      </p:sp>
    </p:spTree>
    <p:extLst>
      <p:ext uri="{BB962C8B-B14F-4D97-AF65-F5344CB8AC3E}">
        <p14:creationId xmlns:p14="http://schemas.microsoft.com/office/powerpoint/2010/main" val="2821189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10515600" cy="475129"/>
          </a:xfrm>
        </p:spPr>
        <p:txBody>
          <a:bodyPr>
            <a:normAutofit fontScale="90000"/>
          </a:bodyPr>
          <a:lstStyle/>
          <a:p>
            <a:r>
              <a:rPr lang="en-GB" b="1" dirty="0"/>
              <a:t>Additional Provisions in the Act </a:t>
            </a:r>
            <a:br>
              <a:rPr lang="en-GB" b="1" dirty="0"/>
            </a:br>
            <a:endParaRPr lang="en-GB" b="1" dirty="0"/>
          </a:p>
        </p:txBody>
      </p:sp>
      <p:sp>
        <p:nvSpPr>
          <p:cNvPr id="3" name="Content Placeholder 2"/>
          <p:cNvSpPr>
            <a:spLocks noGrp="1"/>
          </p:cNvSpPr>
          <p:nvPr>
            <p:ph idx="1"/>
          </p:nvPr>
        </p:nvSpPr>
        <p:spPr>
          <a:xfrm>
            <a:off x="838200" y="1810871"/>
            <a:ext cx="10515600" cy="4419600"/>
          </a:xfrm>
        </p:spPr>
        <p:txBody>
          <a:bodyPr>
            <a:normAutofit/>
          </a:bodyPr>
          <a:lstStyle/>
          <a:p>
            <a:r>
              <a:rPr lang="en-GB" dirty="0"/>
              <a:t>Samples to be taken from children under 12 when the police have a statutory power to do so, or where the child is considered to be a victim.</a:t>
            </a:r>
          </a:p>
          <a:p>
            <a:r>
              <a:rPr lang="en-GB" dirty="0"/>
              <a:t>Powers to search a child </a:t>
            </a:r>
          </a:p>
          <a:p>
            <a:r>
              <a:rPr lang="en-GB" dirty="0"/>
              <a:t>Changes to children’s legal aid for proceedings under this Part; sets out additional powers and duties of constables; and offences relating to the Act.</a:t>
            </a:r>
          </a:p>
          <a:p>
            <a:r>
              <a:rPr lang="en-GB" dirty="0"/>
              <a:t>Powers of children’s hearings - any further information required</a:t>
            </a:r>
          </a:p>
          <a:p>
            <a:r>
              <a:rPr lang="en-GB" dirty="0"/>
              <a:t>Definitions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24155471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Review Of Age Of Criminal Responsibility</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r>
              <a:rPr lang="en-GB" dirty="0"/>
              <a:t>Ministers are required to carry out a review of the operation of the Act. </a:t>
            </a:r>
          </a:p>
          <a:p>
            <a:r>
              <a:rPr lang="en-GB" dirty="0"/>
              <a:t>the review is to cover the operation of the Act generally – looking, for example, at whether the Act has achieved its policy objectives and whether all of the provisions in the Act are operating as intended. </a:t>
            </a:r>
          </a:p>
          <a:p>
            <a:r>
              <a:rPr lang="en-GB" dirty="0"/>
              <a:t>in addition, the review is to consider the operation of the Act with a view to considering the </a:t>
            </a:r>
            <a:r>
              <a:rPr lang="en-GB" b="1" dirty="0"/>
              <a:t>future age of criminal responsibility</a:t>
            </a:r>
            <a:r>
              <a:rPr lang="en-GB" dirty="0"/>
              <a:t>. </a:t>
            </a:r>
          </a:p>
          <a:p>
            <a:r>
              <a:rPr lang="en-GB" dirty="0"/>
              <a:t>Ministers must consult ‘such persons as they consider appropriate’ in carrying out the review.</a:t>
            </a:r>
          </a:p>
          <a:p>
            <a:r>
              <a:rPr lang="en-GB" dirty="0"/>
              <a:t>the review is to take place in the 3 years following section 1 coming into force (i.e. from 17 December 2021) </a:t>
            </a:r>
          </a:p>
          <a:p>
            <a:r>
              <a:rPr lang="en-GB" dirty="0"/>
              <a:t>a report requires to be prepared following the review, which must then be published and laid before the Scottish Parliament within 12 months of the end of the review period.</a:t>
            </a:r>
          </a:p>
          <a:p>
            <a:endParaRPr lang="en-GB" dirty="0"/>
          </a:p>
        </p:txBody>
      </p:sp>
    </p:spTree>
    <p:extLst>
      <p:ext uri="{BB962C8B-B14F-4D97-AF65-F5344CB8AC3E}">
        <p14:creationId xmlns:p14="http://schemas.microsoft.com/office/powerpoint/2010/main" val="26658594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690688"/>
          </a:xfrm>
        </p:spPr>
        <p:txBody>
          <a:bodyPr/>
          <a:lstStyle/>
          <a:p>
            <a:r>
              <a:rPr lang="en-GB" dirty="0"/>
              <a:t>Key links / background information </a:t>
            </a:r>
          </a:p>
        </p:txBody>
      </p:sp>
      <p:sp>
        <p:nvSpPr>
          <p:cNvPr id="3" name="Content Placeholder 2"/>
          <p:cNvSpPr>
            <a:spLocks noGrp="1"/>
          </p:cNvSpPr>
          <p:nvPr>
            <p:ph idx="1"/>
          </p:nvPr>
        </p:nvSpPr>
        <p:spPr>
          <a:xfrm>
            <a:off x="838200" y="1398493"/>
            <a:ext cx="10515600" cy="5316071"/>
          </a:xfrm>
        </p:spPr>
        <p:txBody>
          <a:bodyPr>
            <a:normAutofit fontScale="25000" lnSpcReduction="20000"/>
          </a:bodyPr>
          <a:lstStyle/>
          <a:p>
            <a:r>
              <a:rPr lang="en-GB" sz="8000" u="sng" dirty="0">
                <a:hlinkClick r:id="rId2"/>
              </a:rPr>
              <a:t>https://www.legislation.gov.uk/asp/2019/7/contents/enacted</a:t>
            </a:r>
            <a:r>
              <a:rPr lang="en-GB" sz="8000" dirty="0"/>
              <a:t>  and  </a:t>
            </a:r>
            <a:r>
              <a:rPr lang="en-GB" sz="8000" u="sng" dirty="0">
                <a:hlinkClick r:id="rId3"/>
              </a:rPr>
              <a:t>Explanatory Notes</a:t>
            </a:r>
            <a:endParaRPr lang="en-GB" sz="8000" dirty="0"/>
          </a:p>
          <a:p>
            <a:r>
              <a:rPr lang="en-GB" sz="8000" u="sng" dirty="0">
                <a:hlinkClick r:id="rId4"/>
              </a:rPr>
              <a:t>Youth justice: Raising the age of criminal responsibility - </a:t>
            </a:r>
            <a:r>
              <a:rPr lang="en-GB" sz="8000" u="sng" dirty="0" err="1">
                <a:hlinkClick r:id="rId4"/>
              </a:rPr>
              <a:t>gov.scot</a:t>
            </a:r>
            <a:r>
              <a:rPr lang="en-GB" sz="8000" u="sng" dirty="0">
                <a:hlinkClick r:id="rId4"/>
              </a:rPr>
              <a:t> (www.gov.scot)</a:t>
            </a:r>
            <a:endParaRPr lang="en-GB" sz="8000" u="sng" dirty="0">
              <a:hlinkClick r:id="rId5"/>
            </a:endParaRPr>
          </a:p>
          <a:p>
            <a:pPr lvl="0"/>
            <a:r>
              <a:rPr lang="en-GB" sz="8000" u="sng" dirty="0">
                <a:hlinkClick r:id="rId5"/>
              </a:rPr>
              <a:t>Age of Criminal Responsibility (Scotland) Act 2019 – Statutory Guidance on Investigative Interviews</a:t>
            </a:r>
            <a:endParaRPr lang="en-GB" sz="8000" dirty="0"/>
          </a:p>
          <a:p>
            <a:pPr lvl="0"/>
            <a:r>
              <a:rPr lang="en-GB" sz="8000" u="sng" dirty="0">
                <a:hlinkClick r:id="rId6"/>
              </a:rPr>
              <a:t>Age of Criminal Responsibility Act (Scotland) Act 2019 – Statutory Guidance on the use of a Place of Safety</a:t>
            </a:r>
            <a:endParaRPr lang="en-GB" sz="8000" dirty="0"/>
          </a:p>
          <a:p>
            <a:pPr lvl="0"/>
            <a:r>
              <a:rPr lang="en-GB" sz="8000" u="sng" dirty="0">
                <a:hlinkClick r:id="rId7"/>
              </a:rPr>
              <a:t>Age of Criminal Responsibility Act (Scotland) Act 2019 – Child Interview Rights Practitioner Code of Practice</a:t>
            </a:r>
            <a:endParaRPr lang="en-GB" sz="8000" dirty="0"/>
          </a:p>
          <a:p>
            <a:r>
              <a:rPr lang="en-GB" sz="8000" u="sng" dirty="0">
                <a:hlinkClick r:id="rId8"/>
              </a:rPr>
              <a:t>Human rights: Children's rights - </a:t>
            </a:r>
            <a:r>
              <a:rPr lang="en-GB" sz="8000" u="sng" dirty="0" err="1">
                <a:hlinkClick r:id="rId8"/>
              </a:rPr>
              <a:t>gov.scot</a:t>
            </a:r>
            <a:r>
              <a:rPr lang="en-GB" sz="8000" u="sng" dirty="0">
                <a:hlinkClick r:id="rId8"/>
              </a:rPr>
              <a:t> (www.gov.scot)</a:t>
            </a:r>
            <a:endParaRPr lang="en-GB" sz="8000" u="sng" dirty="0"/>
          </a:p>
          <a:p>
            <a:r>
              <a:rPr lang="en-GB" sz="8000" u="sng" dirty="0">
                <a:hlinkClick r:id="rId9"/>
              </a:rPr>
              <a:t>General Comment 24</a:t>
            </a:r>
            <a:endParaRPr lang="en-GB" sz="8000" u="sng" dirty="0"/>
          </a:p>
          <a:p>
            <a:r>
              <a:rPr lang="en-GB" sz="8000" u="sng" dirty="0">
                <a:hlinkClick r:id="rId10"/>
              </a:rPr>
              <a:t>Council of Europe Guidelines on Child-Friendly Justice</a:t>
            </a:r>
            <a:r>
              <a:rPr lang="en-GB" sz="8000" dirty="0"/>
              <a:t>.</a:t>
            </a:r>
          </a:p>
          <a:p>
            <a:r>
              <a:rPr lang="en-GB" sz="8000" dirty="0">
                <a:hlinkClick r:id="rId11"/>
              </a:rPr>
              <a:t>United Nations Convention on the Rights of the Child (Incorporation) (Scotland) Bill: leaflet - </a:t>
            </a:r>
            <a:r>
              <a:rPr lang="en-GB" sz="8000" dirty="0" err="1">
                <a:hlinkClick r:id="rId11"/>
              </a:rPr>
              <a:t>gov.scot</a:t>
            </a:r>
            <a:r>
              <a:rPr lang="en-GB" sz="8000" dirty="0">
                <a:hlinkClick r:id="rId11"/>
              </a:rPr>
              <a:t> (www.gov.scot)</a:t>
            </a:r>
            <a:endParaRPr lang="en-GB" sz="8000" dirty="0">
              <a:cs typeface="Arial" panose="020B0604020202020204" pitchFamily="34" charset="0"/>
            </a:endParaRPr>
          </a:p>
          <a:p>
            <a:r>
              <a:rPr lang="en-GB" sz="8000" u="sng" dirty="0">
                <a:hlinkClick r:id="rId12"/>
              </a:rPr>
              <a:t>https://www.nes.scot.nhs.uk/our-work/trauma-national-trauma-training-programme/</a:t>
            </a:r>
            <a:r>
              <a:rPr lang="en-GB" sz="8000" dirty="0"/>
              <a:t> </a:t>
            </a:r>
          </a:p>
          <a:p>
            <a:r>
              <a:rPr lang="en-GB" sz="8000" dirty="0">
                <a:hlinkClick r:id="rId13"/>
              </a:rPr>
              <a:t>Home - The Promise</a:t>
            </a:r>
            <a:endParaRPr lang="en-GB" sz="8000" dirty="0"/>
          </a:p>
          <a:p>
            <a:r>
              <a:rPr lang="en-GB" sz="8000" dirty="0">
                <a:hlinkClick r:id="rId14"/>
              </a:rPr>
              <a:t>Home - | Edinburgh Study of Youth Transitions and Crime</a:t>
            </a:r>
            <a:r>
              <a:rPr lang="en-GB" sz="8000" dirty="0"/>
              <a:t> </a:t>
            </a:r>
          </a:p>
          <a:p>
            <a:endParaRPr lang="en-GB" sz="7200" dirty="0"/>
          </a:p>
          <a:p>
            <a:endParaRPr lang="en-GB" dirty="0"/>
          </a:p>
          <a:p>
            <a:pPr marL="0" indent="0">
              <a:buNone/>
            </a:pPr>
            <a:endParaRPr lang="en-GB" u="sng" dirty="0"/>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7765923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links / background information </a:t>
            </a:r>
          </a:p>
        </p:txBody>
      </p:sp>
      <p:sp>
        <p:nvSpPr>
          <p:cNvPr id="3" name="Content Placeholder 2"/>
          <p:cNvSpPr>
            <a:spLocks noGrp="1"/>
          </p:cNvSpPr>
          <p:nvPr>
            <p:ph idx="1"/>
          </p:nvPr>
        </p:nvSpPr>
        <p:spPr/>
        <p:txBody>
          <a:bodyPr>
            <a:normAutofit fontScale="70000" lnSpcReduction="20000"/>
          </a:bodyPr>
          <a:lstStyle/>
          <a:p>
            <a:r>
              <a:rPr lang="en-GB" sz="3200" dirty="0">
                <a:hlinkClick r:id="rId2"/>
              </a:rPr>
              <a:t>The KILBRANDON Report - </a:t>
            </a:r>
            <a:r>
              <a:rPr lang="en-GB" sz="3200" dirty="0" err="1">
                <a:hlinkClick r:id="rId2"/>
              </a:rPr>
              <a:t>gov.scot</a:t>
            </a:r>
            <a:r>
              <a:rPr lang="en-GB" sz="3200" dirty="0">
                <a:hlinkClick r:id="rId2"/>
              </a:rPr>
              <a:t> (www.gov.scot)</a:t>
            </a:r>
            <a:endParaRPr lang="en-GB" sz="3200" dirty="0"/>
          </a:p>
          <a:p>
            <a:r>
              <a:rPr lang="en-GB" sz="3200" dirty="0">
                <a:hlinkClick r:id="rId3"/>
              </a:rPr>
              <a:t>Briefing-Paper-5-final.pdf (cycj.org.uk)</a:t>
            </a:r>
            <a:endParaRPr lang="en-GB" sz="3200" dirty="0"/>
          </a:p>
          <a:p>
            <a:r>
              <a:rPr lang="en-GB" sz="3200" dirty="0">
                <a:hlinkClick r:id="rId4"/>
              </a:rPr>
              <a:t>The Report of the Advisory Group on the Minimum Age of Criminal Responsibility (</a:t>
            </a:r>
            <a:r>
              <a:rPr lang="en-GB" sz="3200" dirty="0" err="1">
                <a:hlinkClick r:id="rId4"/>
              </a:rPr>
              <a:t>consult.gov.scot</a:t>
            </a:r>
            <a:r>
              <a:rPr lang="en-GB" sz="3200" dirty="0">
                <a:hlinkClick r:id="rId4"/>
              </a:rPr>
              <a:t>)</a:t>
            </a:r>
            <a:endParaRPr lang="en-GB" sz="3200" dirty="0"/>
          </a:p>
          <a:p>
            <a:r>
              <a:rPr lang="en-GB" sz="2900" dirty="0">
                <a:hlinkClick r:id="rId5"/>
              </a:rPr>
              <a:t>Getting it right for every child (GIRFEC) - </a:t>
            </a:r>
            <a:r>
              <a:rPr lang="en-GB" sz="2900" dirty="0" err="1">
                <a:hlinkClick r:id="rId5"/>
              </a:rPr>
              <a:t>gov.scot</a:t>
            </a:r>
            <a:r>
              <a:rPr lang="en-GB" sz="2900" dirty="0">
                <a:hlinkClick r:id="rId5"/>
              </a:rPr>
              <a:t> (www.gov.scot)</a:t>
            </a:r>
            <a:endParaRPr lang="en-GB" sz="2900" dirty="0"/>
          </a:p>
          <a:p>
            <a:r>
              <a:rPr lang="en-GB" sz="2900" u="sng" dirty="0">
                <a:hlinkClick r:id="rId6"/>
              </a:rPr>
              <a:t>https://www.gov.scot/publications/standards-those-working-children-conflict-law-2021/</a:t>
            </a:r>
            <a:endParaRPr lang="en-GB" sz="2900" dirty="0"/>
          </a:p>
          <a:p>
            <a:r>
              <a:rPr lang="en-GB" sz="2900" u="sng" dirty="0">
                <a:hlinkClick r:id="rId7"/>
              </a:rPr>
              <a:t>Youth justice: Whole system approach to young offending - </a:t>
            </a:r>
            <a:r>
              <a:rPr lang="en-GB" sz="2900" u="sng" dirty="0" err="1">
                <a:hlinkClick r:id="rId7"/>
              </a:rPr>
              <a:t>gov.scot</a:t>
            </a:r>
            <a:r>
              <a:rPr lang="en-GB" sz="2900" u="sng" dirty="0">
                <a:hlinkClick r:id="rId7"/>
              </a:rPr>
              <a:t> (www.gov.scot)</a:t>
            </a:r>
            <a:endParaRPr lang="en-GB" sz="2900" u="sng" dirty="0"/>
          </a:p>
          <a:p>
            <a:r>
              <a:rPr lang="en-GB" sz="2900" u="sng" dirty="0">
                <a:hlinkClick r:id="rId8"/>
              </a:rPr>
              <a:t>https://www.gov.scot/publications/rights-respecting-approach-justice-children-young-people-scotlands-vision-priorities/</a:t>
            </a:r>
            <a:r>
              <a:rPr lang="en-GB" sz="2900" u="sng" dirty="0"/>
              <a:t> </a:t>
            </a:r>
          </a:p>
          <a:p>
            <a:r>
              <a:rPr lang="en-GB" sz="2900" u="sng" dirty="0">
                <a:hlinkClick r:id="rId9"/>
              </a:rPr>
              <a:t>https://www.gov.scot/publications/rights-respecting-approach-justice-children-young-people-scotlands-vision-priorities-action-plan/</a:t>
            </a:r>
            <a:r>
              <a:rPr lang="en-GB" sz="2900" u="sng" dirty="0"/>
              <a:t> </a:t>
            </a:r>
          </a:p>
          <a:p>
            <a:r>
              <a:rPr lang="en-GB" sz="2900" u="sng" dirty="0">
                <a:hlinkClick r:id="rId10"/>
              </a:rPr>
              <a:t>Age of Criminal Responsibility (Scotland) Act 2019: child interview rights practitioners – code of practice - </a:t>
            </a:r>
            <a:r>
              <a:rPr lang="en-GB" sz="2900" u="sng" dirty="0" err="1">
                <a:hlinkClick r:id="rId10"/>
              </a:rPr>
              <a:t>gov.scot</a:t>
            </a:r>
            <a:r>
              <a:rPr lang="en-GB" sz="2900" u="sng" dirty="0">
                <a:hlinkClick r:id="rId10"/>
              </a:rPr>
              <a:t> (www.gov.scot)</a:t>
            </a:r>
            <a:endParaRPr lang="en-GB" sz="2900" dirty="0"/>
          </a:p>
          <a:p>
            <a:r>
              <a:rPr lang="en-GB" sz="2900" u="sng" dirty="0">
                <a:hlinkClick r:id="rId11"/>
              </a:rPr>
              <a:t>https://www.nes.scot.nhs.uk/our-work/trauma-national-trauma-training-programme/</a:t>
            </a:r>
            <a:r>
              <a:rPr lang="en-GB" sz="2900" dirty="0"/>
              <a:t> </a:t>
            </a:r>
          </a:p>
          <a:p>
            <a:endParaRPr lang="en-GB" dirty="0"/>
          </a:p>
          <a:p>
            <a:endParaRPr lang="en-GB" dirty="0"/>
          </a:p>
        </p:txBody>
      </p:sp>
    </p:spTree>
    <p:extLst>
      <p:ext uri="{BB962C8B-B14F-4D97-AF65-F5344CB8AC3E}">
        <p14:creationId xmlns:p14="http://schemas.microsoft.com/office/powerpoint/2010/main" val="5427070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38200" y="1981201"/>
            <a:ext cx="10515600" cy="4195762"/>
          </a:xfrm>
        </p:spPr>
        <p:txBody>
          <a:bodyPr/>
          <a:lstStyle/>
          <a:p>
            <a:pPr marL="0" indent="0" algn="ctr">
              <a:buNone/>
            </a:pPr>
            <a:r>
              <a:rPr lang="en-GB" dirty="0"/>
              <a:t>Contact details : </a:t>
            </a:r>
          </a:p>
          <a:p>
            <a:pPr marL="0" indent="0" algn="ctr">
              <a:buNone/>
            </a:pPr>
            <a:endParaRPr lang="en-GB" dirty="0"/>
          </a:p>
          <a:p>
            <a:pPr marL="0" indent="0" algn="ctr">
              <a:buNone/>
            </a:pPr>
            <a:r>
              <a:rPr lang="en-GB" dirty="0"/>
              <a:t>Sharon Glasgow</a:t>
            </a:r>
          </a:p>
          <a:p>
            <a:pPr marL="0" indent="0" algn="ctr">
              <a:buNone/>
            </a:pPr>
            <a:r>
              <a:rPr lang="en-GB" dirty="0"/>
              <a:t>Social Work Professional Adviser </a:t>
            </a:r>
          </a:p>
          <a:p>
            <a:pPr marL="0" indent="0" algn="ctr">
              <a:buNone/>
            </a:pPr>
            <a:r>
              <a:rPr lang="en-GB" dirty="0" err="1"/>
              <a:t>sharon.glasgow@gov.scot</a:t>
            </a:r>
            <a:endParaRPr lang="en-GB" dirty="0"/>
          </a:p>
          <a:p>
            <a:endParaRPr lang="en-GB" dirty="0"/>
          </a:p>
        </p:txBody>
      </p:sp>
    </p:spTree>
    <p:extLst>
      <p:ext uri="{BB962C8B-B14F-4D97-AF65-F5344CB8AC3E}">
        <p14:creationId xmlns:p14="http://schemas.microsoft.com/office/powerpoint/2010/main" val="236267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Trauma informed approach </a:t>
            </a:r>
          </a:p>
        </p:txBody>
      </p:sp>
      <p:sp>
        <p:nvSpPr>
          <p:cNvPr id="3" name="Content Placeholder 2"/>
          <p:cNvSpPr>
            <a:spLocks noGrp="1"/>
          </p:cNvSpPr>
          <p:nvPr>
            <p:ph idx="1"/>
          </p:nvPr>
        </p:nvSpPr>
        <p:spPr/>
        <p:txBody>
          <a:bodyPr>
            <a:normAutofit fontScale="92500" lnSpcReduction="20000"/>
          </a:bodyPr>
          <a:lstStyle/>
          <a:p>
            <a:r>
              <a:rPr lang="en-GB" dirty="0"/>
              <a:t>Trauma is often defined as “an event, a series of events or a set of circumstances that is experienced by an individual as physically or emotionally harmful or life threatening”;</a:t>
            </a:r>
          </a:p>
          <a:p>
            <a:r>
              <a:rPr lang="en-GB" dirty="0"/>
              <a:t>Those who experience trauma are at higher risk of experiencing negative outcomes at all stages of their lives; </a:t>
            </a:r>
          </a:p>
          <a:p>
            <a:r>
              <a:rPr lang="en-GB" dirty="0"/>
              <a:t>The Independent Care Review findings highlight the traumatic experiences of many of the 15,000 children in Scotland’s care system, and evidence shows that care-experienced children are more likely to experience poorer outcomes across health, education and employment, compared to non-care-experienced children;</a:t>
            </a:r>
          </a:p>
          <a:p>
            <a:r>
              <a:rPr lang="en-GB" dirty="0"/>
              <a:t>There is growing evidence that where the impact of trauma is understood by staff, trauma-informed systems and practice are adapted accordingly, and can result in better outcomes. </a:t>
            </a:r>
          </a:p>
          <a:p>
            <a:endParaRPr lang="en-GB" dirty="0"/>
          </a:p>
        </p:txBody>
      </p:sp>
    </p:spTree>
    <p:extLst>
      <p:ext uri="{BB962C8B-B14F-4D97-AF65-F5344CB8AC3E}">
        <p14:creationId xmlns:p14="http://schemas.microsoft.com/office/powerpoint/2010/main" val="3889849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Trauma informed approach to children who have come into conflict with the law </a:t>
            </a:r>
          </a:p>
        </p:txBody>
      </p:sp>
      <p:sp>
        <p:nvSpPr>
          <p:cNvPr id="3" name="Content Placeholder 2"/>
          <p:cNvSpPr>
            <a:spLocks noGrp="1"/>
          </p:cNvSpPr>
          <p:nvPr>
            <p:ph idx="1"/>
          </p:nvPr>
        </p:nvSpPr>
        <p:spPr/>
        <p:txBody>
          <a:bodyPr>
            <a:normAutofit fontScale="85000" lnSpcReduction="20000"/>
          </a:bodyPr>
          <a:lstStyle/>
          <a:p>
            <a:r>
              <a:rPr lang="en-GB" dirty="0"/>
              <a:t>A child's wellbeing is the primary consideration;</a:t>
            </a:r>
          </a:p>
          <a:p>
            <a:r>
              <a:rPr lang="en-GB" dirty="0"/>
              <a:t>Negative early life experiences can leave some children extremely vulnerable to environmental pressures and this can, in turn, contribute to the emergence of forms of harmful behaviours in childhood;</a:t>
            </a:r>
          </a:p>
          <a:p>
            <a:r>
              <a:rPr lang="en-GB" dirty="0"/>
              <a:t>A child who has behaved in a manner that has caused serious harm (including sexual harm) to another person, may themselves have experienced childhood adversity and difficulties such as significant loss, abuse, neglect, trauma, and a disrupted home and school life; </a:t>
            </a:r>
          </a:p>
          <a:p>
            <a:r>
              <a:rPr lang="en-GB" dirty="0"/>
              <a:t>A holistic approach to understanding and responding to the needs of children, including those involved in harmful behaviours, helps to improve life chances, promotes positive outcomes and makes GIRFEC a reality;</a:t>
            </a:r>
          </a:p>
          <a:p>
            <a:r>
              <a:rPr lang="en-GB" dirty="0"/>
              <a:t>A child centred approach is necessary to consider the wider influences on a child’s behaviour, developmental needs and wellbeing. </a:t>
            </a:r>
          </a:p>
          <a:p>
            <a:endParaRPr lang="en-GB" dirty="0"/>
          </a:p>
        </p:txBody>
      </p:sp>
    </p:spTree>
    <p:extLst>
      <p:ext uri="{BB962C8B-B14F-4D97-AF65-F5344CB8AC3E}">
        <p14:creationId xmlns:p14="http://schemas.microsoft.com/office/powerpoint/2010/main" val="165744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Policy and practice alignment: </a:t>
            </a:r>
            <a:br>
              <a:rPr lang="en-GB" dirty="0"/>
            </a:br>
            <a:endParaRPr lang="en-GB" dirty="0"/>
          </a:p>
        </p:txBody>
      </p:sp>
      <p:sp>
        <p:nvSpPr>
          <p:cNvPr id="3" name="Content Placeholder 2"/>
          <p:cNvSpPr>
            <a:spLocks noGrp="1"/>
          </p:cNvSpPr>
          <p:nvPr>
            <p:ph idx="1"/>
          </p:nvPr>
        </p:nvSpPr>
        <p:spPr>
          <a:xfrm>
            <a:off x="838200" y="1535502"/>
            <a:ext cx="10515600" cy="4641461"/>
          </a:xfrm>
        </p:spPr>
        <p:txBody>
          <a:bodyPr>
            <a:normAutofit fontScale="92500" lnSpcReduction="10000"/>
          </a:bodyPr>
          <a:lstStyle/>
          <a:p>
            <a:r>
              <a:rPr lang="en-GB" dirty="0"/>
              <a:t>Protecting children is the primary consideration – ACR Guidance and policy aligns to </a:t>
            </a:r>
            <a:r>
              <a:rPr lang="en-GB" b="1" dirty="0"/>
              <a:t>child protection </a:t>
            </a:r>
            <a:r>
              <a:rPr lang="en-GB" dirty="0"/>
              <a:t>processes and practice;</a:t>
            </a:r>
          </a:p>
          <a:p>
            <a:r>
              <a:rPr lang="en-GB" b="1" dirty="0"/>
              <a:t>GIRFEC</a:t>
            </a:r>
            <a:r>
              <a:rPr lang="en-GB" dirty="0"/>
              <a:t> emphasises the need to take a child centred approach, understanding the wellbeing of a child in their current situation, taking into consideration the wider influences on a child or young person and their developmental needs; </a:t>
            </a:r>
          </a:p>
          <a:p>
            <a:r>
              <a:rPr lang="en-GB" dirty="0"/>
              <a:t>Compatible with Scotland’s approach to welfare and the protection of children as represented within the ethos and principles of the Kilbrandon report which informed the establishment of the </a:t>
            </a:r>
            <a:r>
              <a:rPr lang="en-GB" b="1" dirty="0"/>
              <a:t>Children’s Hearing system</a:t>
            </a:r>
            <a:r>
              <a:rPr lang="en-GB" dirty="0"/>
              <a:t>;</a:t>
            </a:r>
          </a:p>
          <a:p>
            <a:r>
              <a:rPr lang="en-GB" dirty="0"/>
              <a:t>The </a:t>
            </a:r>
            <a:r>
              <a:rPr lang="en-GB" b="1" dirty="0"/>
              <a:t>Kilbrandon vision </a:t>
            </a:r>
            <a:r>
              <a:rPr lang="en-GB" dirty="0"/>
              <a:t>of a welfare approach  for young people ‘in trouble ‘ or at risk continues to ensure that the system considers and deals with the underlying issues in a child’s life. </a:t>
            </a:r>
          </a:p>
        </p:txBody>
      </p:sp>
    </p:spTree>
    <p:extLst>
      <p:ext uri="{BB962C8B-B14F-4D97-AF65-F5344CB8AC3E}">
        <p14:creationId xmlns:p14="http://schemas.microsoft.com/office/powerpoint/2010/main" val="154694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5507"/>
            <a:ext cx="10515600" cy="744069"/>
          </a:xfrm>
        </p:spPr>
        <p:txBody>
          <a:bodyPr/>
          <a:lstStyle/>
          <a:p>
            <a:r>
              <a:rPr lang="en-GB" b="1" dirty="0"/>
              <a:t>Policy and practice alignment: </a:t>
            </a:r>
          </a:p>
        </p:txBody>
      </p:sp>
      <p:sp>
        <p:nvSpPr>
          <p:cNvPr id="3" name="Content Placeholder 2"/>
          <p:cNvSpPr>
            <a:spLocks noGrp="1"/>
          </p:cNvSpPr>
          <p:nvPr>
            <p:ph idx="1"/>
          </p:nvPr>
        </p:nvSpPr>
        <p:spPr>
          <a:xfrm>
            <a:off x="838200" y="1183340"/>
            <a:ext cx="10515600" cy="4805083"/>
          </a:xfrm>
        </p:spPr>
        <p:txBody>
          <a:bodyPr>
            <a:noAutofit/>
          </a:bodyPr>
          <a:lstStyle/>
          <a:p>
            <a:pPr marL="0" indent="0">
              <a:buNone/>
            </a:pPr>
            <a:r>
              <a:rPr lang="en-GB" b="1" u="sng" dirty="0"/>
              <a:t>#</a:t>
            </a:r>
            <a:r>
              <a:rPr lang="en-GB" b="1" u="sng" dirty="0" err="1"/>
              <a:t>Keepthepromise</a:t>
            </a:r>
            <a:r>
              <a:rPr lang="en-GB" b="1" u="sng" dirty="0"/>
              <a:t>- The Promise </a:t>
            </a:r>
            <a:r>
              <a:rPr lang="en-GB" u="sng" dirty="0"/>
              <a:t>: </a:t>
            </a:r>
          </a:p>
          <a:p>
            <a:r>
              <a:rPr lang="en-GB" dirty="0"/>
              <a:t>emphasises that families must be given support to overcome the difficulties they may encounter</a:t>
            </a:r>
          </a:p>
          <a:p>
            <a:r>
              <a:rPr lang="en-GB" dirty="0"/>
              <a:t>Meaningful engagement with families must ensure their voices are heard and they are involved in decisions that affects them </a:t>
            </a:r>
          </a:p>
          <a:p>
            <a:r>
              <a:rPr lang="en-GB" dirty="0"/>
              <a:t>reducing the criminalisation of care experienced children</a:t>
            </a:r>
          </a:p>
          <a:p>
            <a:pPr marL="0" indent="0">
              <a:buNone/>
            </a:pPr>
            <a:r>
              <a:rPr lang="en-GB" b="1" u="sng" dirty="0" err="1"/>
              <a:t>UNCRC</a:t>
            </a:r>
            <a:r>
              <a:rPr lang="en-GB" b="1" u="sng" dirty="0"/>
              <a:t> (Incorporation) (Scotland) Bill </a:t>
            </a:r>
          </a:p>
          <a:p>
            <a:r>
              <a:rPr lang="en-GB" dirty="0"/>
              <a:t>Incorporation means children's rights will be legally protected in Scotland</a:t>
            </a:r>
          </a:p>
          <a:p>
            <a:r>
              <a:rPr lang="en-GB" dirty="0"/>
              <a:t>It will mean that that public authorities must take steps to respect children's rights in their decisions and actions</a:t>
            </a:r>
          </a:p>
        </p:txBody>
      </p:sp>
    </p:spTree>
    <p:extLst>
      <p:ext uri="{BB962C8B-B14F-4D97-AF65-F5344CB8AC3E}">
        <p14:creationId xmlns:p14="http://schemas.microsoft.com/office/powerpoint/2010/main" val="1315904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A35476456</value>
    </field>
    <field name="Objective-Title">
      <value order="0">ACRA Operational Guidance Briefing December 2021</value>
    </field>
    <field name="Objective-Description">
      <value order="0"/>
    </field>
    <field name="Objective-CreationStamp">
      <value order="0">2021-11-24T10:44:22Z</value>
    </field>
    <field name="Objective-IsApproved">
      <value order="0">false</value>
    </field>
    <field name="Objective-IsPublished">
      <value order="0">false</value>
    </field>
    <field name="Objective-DatePublished">
      <value order="0"/>
    </field>
    <field name="Objective-ModificationStamp">
      <value order="0">2021-12-06T17:08:29Z</value>
    </field>
    <field name="Objective-Owner">
      <value order="0">Glasgow, Sharon S (Z617671)</value>
    </field>
    <field name="Objective-Path">
      <value order="0">Objective Global Folder:Classified Object:Classified Object:Glasgow, Sharon S (Z617671):working documents:training</value>
    </field>
    <field name="Objective-Parent">
      <value order="0">training</value>
    </field>
    <field name="Objective-State">
      <value order="0">Being Drafted</value>
    </field>
    <field name="Objective-VersionId">
      <value order="0">vA52543558</value>
    </field>
    <field name="Objective-Version">
      <value order="0">0.4</value>
    </field>
    <field name="Objective-VersionNumber">
      <value order="0">4</value>
    </field>
    <field name="Objective-VersionComment">
      <value order="0">editing</value>
    </field>
    <field name="Objective-FileNumber">
      <value order="0"/>
    </field>
    <field name="Objective-Classification">
      <value order="0">OFFICIAL</value>
    </field>
    <field name="Objective-Caveats">
      <value order="0"/>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otalTime>3114</TotalTime>
  <Words>22469</Words>
  <Application>Microsoft Office PowerPoint</Application>
  <PresentationFormat>Widescreen</PresentationFormat>
  <Paragraphs>1309</Paragraphs>
  <Slides>58</Slides>
  <Notes>44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Calibri</vt:lpstr>
      <vt:lpstr>Calibri Light</vt:lpstr>
      <vt:lpstr>Office Theme</vt:lpstr>
      <vt:lpstr>Age of Criminal Responsibility (Scotland) Act 2019 (ACRA) </vt:lpstr>
      <vt:lpstr>Purpose of briefing </vt:lpstr>
      <vt:lpstr>Policy Intention </vt:lpstr>
      <vt:lpstr>Children’s Rights : UN Convention on the Rights of the Child (UNCRC)</vt:lpstr>
      <vt:lpstr>Children’s Rights </vt:lpstr>
      <vt:lpstr>Trauma informed approach </vt:lpstr>
      <vt:lpstr>Trauma informed approach to children who have come into conflict with the law </vt:lpstr>
      <vt:lpstr>Policy and practice alignment:  </vt:lpstr>
      <vt:lpstr>Policy and practice alignment: </vt:lpstr>
      <vt:lpstr>Policy and practice alignment: </vt:lpstr>
      <vt:lpstr>Key dates: </vt:lpstr>
      <vt:lpstr>The Act : Part 1    </vt:lpstr>
      <vt:lpstr>Part 1 </vt:lpstr>
      <vt:lpstr>Referral to Children’s Hearing</vt:lpstr>
      <vt:lpstr>Disclosure Of Convictions And Other Information Relating To Time When Person Under 12  </vt:lpstr>
      <vt:lpstr>Part 3 – Victim Information </vt:lpstr>
      <vt:lpstr>Victims </vt:lpstr>
      <vt:lpstr>PowerPoint Presentation</vt:lpstr>
      <vt:lpstr>Part 4 - Police Investigatory And Other Powers </vt:lpstr>
      <vt:lpstr>Part 4 of the Act </vt:lpstr>
      <vt:lpstr>Part 4: Place of Safety (s28)   </vt:lpstr>
      <vt:lpstr>Place of Safety (s28)</vt:lpstr>
      <vt:lpstr>Place of safety (s28) </vt:lpstr>
      <vt:lpstr>Place of safety (s28) </vt:lpstr>
      <vt:lpstr>Process</vt:lpstr>
      <vt:lpstr>PowerPoint Presentation</vt:lpstr>
      <vt:lpstr>Part 4  - Questioning of Children</vt:lpstr>
      <vt:lpstr>Definitions: </vt:lpstr>
      <vt:lpstr>Police questioning </vt:lpstr>
      <vt:lpstr>Police questioning </vt:lpstr>
      <vt:lpstr>Investigative Interview</vt:lpstr>
      <vt:lpstr>Investigative Interviews </vt:lpstr>
      <vt:lpstr>ACRA Inter Agency Referral Discussion -IRD </vt:lpstr>
      <vt:lpstr>ACRA Inter Agency Referral Discussion -IRD </vt:lpstr>
      <vt:lpstr>Investigative Interview by Agreement</vt:lpstr>
      <vt:lpstr>Investigative Interview by Child Interview Order (CIO) </vt:lpstr>
      <vt:lpstr>Application for CIO </vt:lpstr>
      <vt:lpstr>Appeal of CIO</vt:lpstr>
      <vt:lpstr>PowerPoint Presentation</vt:lpstr>
      <vt:lpstr>Role of the Supporter</vt:lpstr>
      <vt:lpstr>Child Interview Rights Practitioner (ChIRP’s)  </vt:lpstr>
      <vt:lpstr>The Rights of the Child </vt:lpstr>
      <vt:lpstr>The Rights of the Child </vt:lpstr>
      <vt:lpstr>The ACRA Investigative Interview </vt:lpstr>
      <vt:lpstr>General Principles </vt:lpstr>
      <vt:lpstr>Role of the interviewers</vt:lpstr>
      <vt:lpstr>Plan for the Investigative Interview </vt:lpstr>
      <vt:lpstr>Investigative Interview </vt:lpstr>
      <vt:lpstr>Child protection concerns </vt:lpstr>
      <vt:lpstr> (2)</vt:lpstr>
      <vt:lpstr>(3)</vt:lpstr>
      <vt:lpstr>(4)</vt:lpstr>
      <vt:lpstr>PowerPoint Presentation</vt:lpstr>
      <vt:lpstr>Additional Provisions in the Act  </vt:lpstr>
      <vt:lpstr>Review Of Age Of Criminal Responsibility </vt:lpstr>
      <vt:lpstr>Key links / background information </vt:lpstr>
      <vt:lpstr>Key links / background information </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Glasgow S (Sharon)</dc:creator>
  <cp:lastModifiedBy>Margit Matthews</cp:lastModifiedBy>
  <cp:revision>367</cp:revision>
  <dcterms:created xsi:type="dcterms:W3CDTF">2021-05-24T14:12:54Z</dcterms:created>
  <dcterms:modified xsi:type="dcterms:W3CDTF">2022-02-08T16:37:28Z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A35476456</vt:lpwstr>
  </property>
  <property fmtid="{D5CDD505-2E9C-101B-9397-08002B2CF9AE}" pid="4" name="Objective-Title">
    <vt:lpwstr>ACRA Operational Guidance Briefing December 2021</vt:lpwstr>
  </property>
  <property fmtid="{D5CDD505-2E9C-101B-9397-08002B2CF9AE}" pid="5" name="Objective-Description">
    <vt:lpwstr/>
  </property>
  <property fmtid="{D5CDD505-2E9C-101B-9397-08002B2CF9AE}" pid="6" name="Objective-CreationStamp">
    <vt:filetime>2021-11-24T10:44:22Z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2021-12-06T17:08:29Z</vt:filetime>
  </property>
  <property fmtid="{D5CDD505-2E9C-101B-9397-08002B2CF9AE}" pid="11" name="Objective-Owner">
    <vt:lpwstr>Glasgow, Sharon S (Z617671)</vt:lpwstr>
  </property>
  <property fmtid="{D5CDD505-2E9C-101B-9397-08002B2CF9AE}" pid="12" name="Objective-Path">
    <vt:lpwstr>Objective Global Folder:Classified Object:Classified Object:Glasgow, Sharon S (Z617671):working documents:training</vt:lpwstr>
  </property>
  <property fmtid="{D5CDD505-2E9C-101B-9397-08002B2CF9AE}" pid="13" name="Objective-Parent">
    <vt:lpwstr>training</vt:lpwstr>
  </property>
  <property fmtid="{D5CDD505-2E9C-101B-9397-08002B2CF9AE}" pid="14" name="Objective-State">
    <vt:lpwstr>Being Drafted</vt:lpwstr>
  </property>
  <property fmtid="{D5CDD505-2E9C-101B-9397-08002B2CF9AE}" pid="15" name="Objective-VersionId">
    <vt:lpwstr>vA52543558</vt:lpwstr>
  </property>
  <property fmtid="{D5CDD505-2E9C-101B-9397-08002B2CF9AE}" pid="16" name="Objective-Version">
    <vt:lpwstr>0.4</vt:lpwstr>
  </property>
  <property fmtid="{D5CDD505-2E9C-101B-9397-08002B2CF9AE}" pid="17" name="Objective-VersionNumber">
    <vt:r8>4</vt:r8>
  </property>
  <property fmtid="{D5CDD505-2E9C-101B-9397-08002B2CF9AE}" pid="18" name="Objective-VersionComment">
    <vt:lpwstr>editing</vt:lpwstr>
  </property>
  <property fmtid="{D5CDD505-2E9C-101B-9397-08002B2CF9AE}" pid="19" name="Objective-FileNumber">
    <vt:lpwstr/>
  </property>
  <property fmtid="{D5CDD505-2E9C-101B-9397-08002B2CF9AE}" pid="20" name="Objective-Classification">
    <vt:lpwstr>OFFICIAL</vt:lpwstr>
  </property>
  <property fmtid="{D5CDD505-2E9C-101B-9397-08002B2CF9AE}" pid="21" name="Objective-Caveats">
    <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Required Redaction">
    <vt:lpwstr/>
  </property>
</Properties>
</file>